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0"/>
  </p:notesMasterIdLst>
  <p:handoutMasterIdLst>
    <p:handoutMasterId r:id="rId21"/>
  </p:handoutMasterIdLst>
  <p:sldIdLst>
    <p:sldId id="260" r:id="rId5"/>
    <p:sldId id="262" r:id="rId6"/>
    <p:sldId id="263" r:id="rId7"/>
    <p:sldId id="296" r:id="rId8"/>
    <p:sldId id="300" r:id="rId9"/>
    <p:sldId id="299" r:id="rId10"/>
    <p:sldId id="288" r:id="rId11"/>
    <p:sldId id="323" r:id="rId12"/>
    <p:sldId id="336" r:id="rId13"/>
    <p:sldId id="328" r:id="rId14"/>
    <p:sldId id="329" r:id="rId15"/>
    <p:sldId id="330" r:id="rId16"/>
    <p:sldId id="331" r:id="rId17"/>
    <p:sldId id="321" r:id="rId18"/>
    <p:sldId id="289" r:id="rId19"/>
  </p:sldIdLst>
  <p:sldSz cx="9144000" cy="5143500" type="screen16x9"/>
  <p:notesSz cx="6858000" cy="9144000"/>
  <p:defaultTex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A73"/>
    <a:srgbClr val="000100"/>
    <a:srgbClr val="000000"/>
    <a:srgbClr val="5A646E"/>
    <a:srgbClr val="01080A"/>
    <a:srgbClr val="23A0C3"/>
    <a:srgbClr val="FF2F92"/>
    <a:srgbClr val="006E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67" autoAdjust="0"/>
    <p:restoredTop sz="97712" autoAdjust="0"/>
  </p:normalViewPr>
  <p:slideViewPr>
    <p:cSldViewPr snapToGrid="0" snapToObjects="1">
      <p:cViewPr varScale="1">
        <p:scale>
          <a:sx n="110" d="100"/>
          <a:sy n="110" d="100"/>
        </p:scale>
        <p:origin x="893" y="62"/>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latin typeface="Avenir LT Std 55 Roman"/>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FC1D612-6AA7-E34C-BD58-087C5CED716C}" type="datetimeFigureOut">
              <a:rPr lang="de-DE">
                <a:latin typeface="Avenir LT Std 55 Roman"/>
              </a:rPr>
              <a:t>15.07.2024</a:t>
            </a:fld>
            <a:endParaRPr lang="de-DE">
              <a:latin typeface="Avenir LT Std 55 Roman"/>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latin typeface="Avenir LT Std 55 Roman"/>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FD9CAD-D6A5-AE46-BDBB-98B40E5A8679}" type="slidenum">
              <a:rPr>
                <a:latin typeface="Avenir LT Std 55 Roman"/>
              </a:rPr>
              <a:t>‹Nr.›</a:t>
            </a:fld>
            <a:endParaRPr lang="de-DE">
              <a:latin typeface="Avenir LT Std 55 Roman"/>
            </a:endParaRPr>
          </a:p>
        </p:txBody>
      </p:sp>
    </p:spTree>
    <p:extLst>
      <p:ext uri="{BB962C8B-B14F-4D97-AF65-F5344CB8AC3E}">
        <p14:creationId xmlns:p14="http://schemas.microsoft.com/office/powerpoint/2010/main" val="21000346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01E527-45AC-7949-B28D-D4F1DC3BEA29}" type="datetimeFigureOut">
              <a:t>15.07.2024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492098-9B1B-7244-BC86-720EA369819B}" type="slidenum">
              <a:t>‹Nr.›</a:t>
            </a:fld>
            <a:endParaRPr lang="de-DE"/>
          </a:p>
        </p:txBody>
      </p:sp>
    </p:spTree>
    <p:extLst>
      <p:ext uri="{BB962C8B-B14F-4D97-AF65-F5344CB8AC3E}">
        <p14:creationId xmlns:p14="http://schemas.microsoft.com/office/powerpoint/2010/main" val="1774534906"/>
      </p:ext>
    </p:extLst>
  </p:cSld>
  <p:clrMap bg1="lt1" tx1="dk1" bg2="lt2" tx2="dk2" accent1="accent1" accent2="accent2" accent3="accent3" accent4="accent4" accent5="accent5" accent6="accent6" hlink="hlink" folHlink="folHlink"/>
  <p:hf hdr="0" ftr="0" dt="0"/>
  <p:notesStyle>
    <a:lvl1pPr marL="0" algn="l" defTabSz="171384" rtl="0" eaLnBrk="1" latinLnBrk="0" hangingPunct="1">
      <a:defRPr sz="400" kern="1200">
        <a:solidFill>
          <a:schemeClr val="tx1"/>
        </a:solidFill>
        <a:latin typeface="+mn-lt"/>
        <a:ea typeface="+mn-ea"/>
        <a:cs typeface="+mn-cs"/>
      </a:defRPr>
    </a:lvl1pPr>
    <a:lvl2pPr marL="171384" algn="l" defTabSz="171384" rtl="0" eaLnBrk="1" latinLnBrk="0" hangingPunct="1">
      <a:defRPr sz="400" kern="1200">
        <a:solidFill>
          <a:schemeClr val="tx1"/>
        </a:solidFill>
        <a:latin typeface="+mn-lt"/>
        <a:ea typeface="+mn-ea"/>
        <a:cs typeface="+mn-cs"/>
      </a:defRPr>
    </a:lvl2pPr>
    <a:lvl3pPr marL="342770" algn="l" defTabSz="171384" rtl="0" eaLnBrk="1" latinLnBrk="0" hangingPunct="1">
      <a:defRPr sz="400" kern="1200">
        <a:solidFill>
          <a:schemeClr val="tx1"/>
        </a:solidFill>
        <a:latin typeface="+mn-lt"/>
        <a:ea typeface="+mn-ea"/>
        <a:cs typeface="+mn-cs"/>
      </a:defRPr>
    </a:lvl3pPr>
    <a:lvl4pPr marL="514154" algn="l" defTabSz="171384" rtl="0" eaLnBrk="1" latinLnBrk="0" hangingPunct="1">
      <a:defRPr sz="400" kern="1200">
        <a:solidFill>
          <a:schemeClr val="tx1"/>
        </a:solidFill>
        <a:latin typeface="+mn-lt"/>
        <a:ea typeface="+mn-ea"/>
        <a:cs typeface="+mn-cs"/>
      </a:defRPr>
    </a:lvl4pPr>
    <a:lvl5pPr marL="685539" algn="l" defTabSz="171384" rtl="0" eaLnBrk="1" latinLnBrk="0" hangingPunct="1">
      <a:defRPr sz="400" kern="1200">
        <a:solidFill>
          <a:schemeClr val="tx1"/>
        </a:solidFill>
        <a:latin typeface="+mn-lt"/>
        <a:ea typeface="+mn-ea"/>
        <a:cs typeface="+mn-cs"/>
      </a:defRPr>
    </a:lvl5pPr>
    <a:lvl6pPr marL="856924" algn="l" defTabSz="171384" rtl="0" eaLnBrk="1" latinLnBrk="0" hangingPunct="1">
      <a:defRPr sz="400" kern="1200">
        <a:solidFill>
          <a:schemeClr val="tx1"/>
        </a:solidFill>
        <a:latin typeface="+mn-lt"/>
        <a:ea typeface="+mn-ea"/>
        <a:cs typeface="+mn-cs"/>
      </a:defRPr>
    </a:lvl6pPr>
    <a:lvl7pPr marL="1028309" algn="l" defTabSz="171384" rtl="0" eaLnBrk="1" latinLnBrk="0" hangingPunct="1">
      <a:defRPr sz="400" kern="1200">
        <a:solidFill>
          <a:schemeClr val="tx1"/>
        </a:solidFill>
        <a:latin typeface="+mn-lt"/>
        <a:ea typeface="+mn-ea"/>
        <a:cs typeface="+mn-cs"/>
      </a:defRPr>
    </a:lvl7pPr>
    <a:lvl8pPr marL="1199694" algn="l" defTabSz="171384" rtl="0" eaLnBrk="1" latinLnBrk="0" hangingPunct="1">
      <a:defRPr sz="400" kern="1200">
        <a:solidFill>
          <a:schemeClr val="tx1"/>
        </a:solidFill>
        <a:latin typeface="+mn-lt"/>
        <a:ea typeface="+mn-ea"/>
        <a:cs typeface="+mn-cs"/>
      </a:defRPr>
    </a:lvl8pPr>
    <a:lvl9pPr marL="1371078" algn="l" defTabSz="171384" rtl="0" eaLnBrk="1" latinLnBrk="0" hangingPunct="1">
      <a:defRPr sz="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smtClean="0"/>
              <a:t>2</a:t>
            </a:fld>
            <a:endParaRPr lang="de-DE"/>
          </a:p>
        </p:txBody>
      </p:sp>
    </p:spTree>
    <p:extLst>
      <p:ext uri="{BB962C8B-B14F-4D97-AF65-F5344CB8AC3E}">
        <p14:creationId xmlns:p14="http://schemas.microsoft.com/office/powerpoint/2010/main" val="1507419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8492098-9B1B-7244-BC86-720EA369819B}" type="slidenum">
              <a:rPr lang="de-DE"/>
              <a:t>7</a:t>
            </a:fld>
            <a:endParaRPr lang="de-DE"/>
          </a:p>
        </p:txBody>
      </p:sp>
    </p:spTree>
    <p:extLst>
      <p:ext uri="{BB962C8B-B14F-4D97-AF65-F5344CB8AC3E}">
        <p14:creationId xmlns:p14="http://schemas.microsoft.com/office/powerpoint/2010/main" val="1269200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smtClean="0"/>
              <a:t>8</a:t>
            </a:fld>
            <a:endParaRPr lang="de-DE"/>
          </a:p>
        </p:txBody>
      </p:sp>
    </p:spTree>
    <p:extLst>
      <p:ext uri="{BB962C8B-B14F-4D97-AF65-F5344CB8AC3E}">
        <p14:creationId xmlns:p14="http://schemas.microsoft.com/office/powerpoint/2010/main" val="1400608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8492098-9B1B-7244-BC86-720EA369819B}" type="slidenum">
              <a:rPr lang="de-DE" smtClean="0"/>
              <a:t>9</a:t>
            </a:fld>
            <a:endParaRPr lang="de-DE"/>
          </a:p>
        </p:txBody>
      </p:sp>
    </p:spTree>
    <p:extLst>
      <p:ext uri="{BB962C8B-B14F-4D97-AF65-F5344CB8AC3E}">
        <p14:creationId xmlns:p14="http://schemas.microsoft.com/office/powerpoint/2010/main" val="2927779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a:t>10</a:t>
            </a:fld>
            <a:endParaRPr lang="de-DE"/>
          </a:p>
        </p:txBody>
      </p:sp>
    </p:spTree>
    <p:extLst>
      <p:ext uri="{BB962C8B-B14F-4D97-AF65-F5344CB8AC3E}">
        <p14:creationId xmlns:p14="http://schemas.microsoft.com/office/powerpoint/2010/main" val="1275313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a:t>11</a:t>
            </a:fld>
            <a:endParaRPr lang="de-DE"/>
          </a:p>
        </p:txBody>
      </p:sp>
    </p:spTree>
    <p:extLst>
      <p:ext uri="{BB962C8B-B14F-4D97-AF65-F5344CB8AC3E}">
        <p14:creationId xmlns:p14="http://schemas.microsoft.com/office/powerpoint/2010/main" val="975214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a:t>12</a:t>
            </a:fld>
            <a:endParaRPr lang="de-DE"/>
          </a:p>
        </p:txBody>
      </p:sp>
    </p:spTree>
    <p:extLst>
      <p:ext uri="{BB962C8B-B14F-4D97-AF65-F5344CB8AC3E}">
        <p14:creationId xmlns:p14="http://schemas.microsoft.com/office/powerpoint/2010/main" val="653555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a:t>13</a:t>
            </a:fld>
            <a:endParaRPr lang="de-DE"/>
          </a:p>
        </p:txBody>
      </p:sp>
    </p:spTree>
    <p:extLst>
      <p:ext uri="{BB962C8B-B14F-4D97-AF65-F5344CB8AC3E}">
        <p14:creationId xmlns:p14="http://schemas.microsoft.com/office/powerpoint/2010/main" val="2698868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a:t>14</a:t>
            </a:fld>
            <a:endParaRPr lang="de-DE"/>
          </a:p>
        </p:txBody>
      </p:sp>
    </p:spTree>
    <p:extLst>
      <p:ext uri="{BB962C8B-B14F-4D97-AF65-F5344CB8AC3E}">
        <p14:creationId xmlns:p14="http://schemas.microsoft.com/office/powerpoint/2010/main" val="8524453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mp-gruppe.de/" TargetMode="External"/><Relationship Id="rId2" Type="http://schemas.openxmlformats.org/officeDocument/2006/relationships/hyperlink" Target="mailto:info@mp-gruppe.de"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mp-gruppe.de/" TargetMode="External"/><Relationship Id="rId2" Type="http://schemas.openxmlformats.org/officeDocument/2006/relationships/hyperlink" Target="mailto:info@mp-gruppe.de"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22FFD29-719D-A611-636C-76205B09B6A7}"/>
              </a:ext>
            </a:extLst>
          </p:cNvPr>
          <p:cNvPicPr>
            <a:picLocks noChangeAspect="1"/>
          </p:cNvPicPr>
          <p:nvPr userDrawn="1"/>
        </p:nvPicPr>
        <p:blipFill>
          <a:blip r:embed="rId2"/>
          <a:srcRect/>
          <a:stretch/>
        </p:blipFill>
        <p:spPr>
          <a:xfrm>
            <a:off x="0" y="0"/>
            <a:ext cx="9144000" cy="5153892"/>
          </a:xfrm>
          <a:prstGeom prst="rect">
            <a:avLst/>
          </a:prstGeom>
        </p:spPr>
      </p:pic>
      <p:pic>
        <p:nvPicPr>
          <p:cNvPr id="12" name="Grafik 11">
            <a:extLst>
              <a:ext uri="{FF2B5EF4-FFF2-40B4-BE49-F238E27FC236}">
                <a16:creationId xmlns:a16="http://schemas.microsoft.com/office/drawing/2014/main" id="{7172497A-C22B-6942-859C-AE3FF1043232}"/>
              </a:ext>
            </a:extLst>
          </p:cNvPr>
          <p:cNvPicPr>
            <a:picLocks noChangeAspect="1"/>
          </p:cNvPicPr>
          <p:nvPr userDrawn="1"/>
        </p:nvPicPr>
        <p:blipFill>
          <a:blip r:embed="rId3" cstate="print">
            <a:alphaModFix amt="75000"/>
            <a:extLst>
              <a:ext uri="{28A0092B-C50C-407E-A947-70E740481C1C}">
                <a14:useLocalDpi xmlns:a14="http://schemas.microsoft.com/office/drawing/2010/main"/>
              </a:ext>
            </a:extLst>
          </a:blip>
          <a:stretch>
            <a:fillRect/>
          </a:stretch>
        </p:blipFill>
        <p:spPr>
          <a:xfrm>
            <a:off x="0" y="-2"/>
            <a:ext cx="2777575" cy="3713497"/>
          </a:xfrm>
          <a:prstGeom prst="rect">
            <a:avLst/>
          </a:prstGeom>
          <a:effectLst/>
        </p:spPr>
      </p:pic>
      <p:sp>
        <p:nvSpPr>
          <p:cNvPr id="10" name="Titel 14"/>
          <p:cNvSpPr>
            <a:spLocks noGrp="1"/>
          </p:cNvSpPr>
          <p:nvPr>
            <p:ph type="title" hasCustomPrompt="1"/>
          </p:nvPr>
        </p:nvSpPr>
        <p:spPr>
          <a:xfrm>
            <a:off x="1845052" y="2463739"/>
            <a:ext cx="6762618" cy="999111"/>
          </a:xfrm>
          <a:prstGeom prst="rect">
            <a:avLst/>
          </a:prstGeom>
          <a:noFill/>
        </p:spPr>
        <p:txBody>
          <a:bodyPr lIns="0" tIns="0" rIns="0" bIns="0">
            <a:normAutofit/>
          </a:bodyPr>
          <a:lstStyle>
            <a:lvl1pPr algn="l">
              <a:lnSpc>
                <a:spcPts val="2999"/>
              </a:lnSpc>
              <a:defRPr sz="3000" b="0" i="0">
                <a:solidFill>
                  <a:schemeClr val="bg1"/>
                </a:solidFill>
                <a:latin typeface="Avenir LT Std 35 Light" panose="020B0402020203020204" pitchFamily="34" charset="77"/>
                <a:cs typeface="Avenir LT Std 35 Light" panose="020B0402020203020204" pitchFamily="34" charset="77"/>
              </a:defRPr>
            </a:lvl1pPr>
          </a:lstStyle>
          <a:p>
            <a:r>
              <a:rPr lang="de-DE" dirty="0"/>
              <a:t>Titelmasterformat</a:t>
            </a:r>
            <a:br>
              <a:rPr lang="de-DE" dirty="0"/>
            </a:br>
            <a:r>
              <a:rPr lang="de-DE" dirty="0"/>
              <a:t>durch klicken bearbeiten</a:t>
            </a:r>
          </a:p>
        </p:txBody>
      </p:sp>
      <p:sp>
        <p:nvSpPr>
          <p:cNvPr id="11" name="Rectangle 3"/>
          <p:cNvSpPr>
            <a:spLocks noGrp="1" noChangeArrowheads="1"/>
          </p:cNvSpPr>
          <p:nvPr>
            <p:ph type="subTitle" idx="1" hasCustomPrompt="1"/>
          </p:nvPr>
        </p:nvSpPr>
        <p:spPr>
          <a:xfrm>
            <a:off x="1845052" y="3489853"/>
            <a:ext cx="6762618" cy="783087"/>
          </a:xfrm>
          <a:prstGeom prst="rect">
            <a:avLst/>
          </a:prstGeom>
          <a:ln>
            <a:noFill/>
          </a:ln>
        </p:spPr>
        <p:txBody>
          <a:bodyPr lIns="0" tIns="0" rIns="0" bIns="0"/>
          <a:lstStyle>
            <a:lvl1pPr marL="0" indent="0" algn="l">
              <a:buFont typeface="Wingdings" pitchFamily="2" charset="2"/>
              <a:buNone/>
              <a:defRPr sz="1500" b="1" i="0" baseline="0" smtClean="0">
                <a:solidFill>
                  <a:schemeClr val="bg1"/>
                </a:solidFill>
                <a:latin typeface="Avenir LT Std 65 Medium" panose="020B0503020203020204" pitchFamily="34" charset="77"/>
                <a:cs typeface="Avenir LT Std 65 Medium" panose="020B0503020203020204" pitchFamily="34" charset="77"/>
              </a:defRPr>
            </a:lvl1pPr>
          </a:lstStyle>
          <a:p>
            <a:r>
              <a:rPr lang="de-DE" dirty="0"/>
              <a:t>Formatvorlage des Untertitelmasters</a:t>
            </a:r>
            <a:br>
              <a:rPr lang="de-DE" dirty="0"/>
            </a:br>
            <a:r>
              <a:rPr lang="de-DE" dirty="0"/>
              <a:t>durch Klicken bearbeiten</a:t>
            </a:r>
          </a:p>
        </p:txBody>
      </p:sp>
      <p:pic>
        <p:nvPicPr>
          <p:cNvPr id="14" name="Grafik 13">
            <a:extLst>
              <a:ext uri="{FF2B5EF4-FFF2-40B4-BE49-F238E27FC236}">
                <a16:creationId xmlns:a16="http://schemas.microsoft.com/office/drawing/2014/main" id="{41CA6881-E0B2-BC42-9A96-D462FE036B8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67233" y="657857"/>
            <a:ext cx="1526813" cy="997200"/>
          </a:xfrm>
          <a:prstGeom prst="rect">
            <a:avLst/>
          </a:prstGeom>
        </p:spPr>
      </p:pic>
    </p:spTree>
    <p:extLst>
      <p:ext uri="{BB962C8B-B14F-4D97-AF65-F5344CB8AC3E}">
        <p14:creationId xmlns:p14="http://schemas.microsoft.com/office/powerpoint/2010/main" val="1714073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seite – schwarz">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5A09FB9E-CCB3-584F-9A3C-45A57B019F48}"/>
              </a:ext>
            </a:extLst>
          </p:cNvPr>
          <p:cNvSpPr/>
          <p:nvPr userDrawn="1"/>
        </p:nvSpPr>
        <p:spPr>
          <a:xfrm rot="16200000">
            <a:off x="2000250" y="-2000254"/>
            <a:ext cx="5143503" cy="914400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Inhaltsplatzhalter 6">
            <a:extLst>
              <a:ext uri="{FF2B5EF4-FFF2-40B4-BE49-F238E27FC236}">
                <a16:creationId xmlns:a16="http://schemas.microsoft.com/office/drawing/2014/main" id="{35F5D84B-9601-6041-92E8-4277164C8824}"/>
              </a:ext>
            </a:extLst>
          </p:cNvPr>
          <p:cNvSpPr>
            <a:spLocks noGrp="1"/>
          </p:cNvSpPr>
          <p:nvPr>
            <p:ph sz="quarter" idx="13"/>
          </p:nvPr>
        </p:nvSpPr>
        <p:spPr>
          <a:xfrm>
            <a:off x="540000" y="1215000"/>
            <a:ext cx="8233858" cy="3510390"/>
          </a:xfrm>
          <a:prstGeom prst="rect">
            <a:avLst/>
          </a:prstGeom>
        </p:spPr>
        <p:txBody>
          <a:bodyPr lIns="0" tIns="0" rIns="0" bIns="0"/>
          <a:lstStyle>
            <a:lvl1pPr marL="128538" indent="-128538" algn="l">
              <a:spcBef>
                <a:spcPts val="300"/>
              </a:spcBef>
              <a:buClr>
                <a:srgbClr val="5A646E"/>
              </a:buClr>
              <a:buSzPct val="110000"/>
              <a:buFont typeface="Lucida Grande"/>
              <a:buChar char="»"/>
              <a:defRPr sz="1000" b="0" i="0">
                <a:solidFill>
                  <a:schemeClr val="bg1"/>
                </a:solidFill>
                <a:latin typeface="Avenir LT Std 55 Roman" panose="020B0503020203020204" pitchFamily="34" charset="77"/>
              </a:defRPr>
            </a:lvl1pPr>
            <a:lvl2pPr marL="278501" indent="-107116" algn="l">
              <a:spcBef>
                <a:spcPts val="300"/>
              </a:spcBef>
              <a:buClr>
                <a:srgbClr val="5A646E"/>
              </a:buClr>
              <a:buFont typeface="Wingdings" charset="2"/>
              <a:buChar char="§"/>
              <a:defRPr sz="1000" b="0" i="0">
                <a:solidFill>
                  <a:schemeClr val="bg1"/>
                </a:solidFill>
                <a:latin typeface="Avenir LT Std 55 Roman" panose="020B0503020203020204" pitchFamily="34" charset="77"/>
              </a:defRPr>
            </a:lvl2pPr>
            <a:lvl3pPr algn="l">
              <a:spcBef>
                <a:spcPts val="300"/>
              </a:spcBef>
              <a:buClr>
                <a:srgbClr val="5A646E"/>
              </a:buClr>
              <a:defRPr sz="1000" b="0" i="0">
                <a:solidFill>
                  <a:schemeClr val="bg1"/>
                </a:solidFill>
                <a:latin typeface="Avenir LT Std 55 Roman" panose="020B0503020203020204" pitchFamily="34" charset="77"/>
              </a:defRPr>
            </a:lvl3pPr>
            <a:lvl4pPr marL="599847" indent="-85692" algn="l">
              <a:spcBef>
                <a:spcPts val="300"/>
              </a:spcBef>
              <a:buClr>
                <a:srgbClr val="5A646E"/>
              </a:buClr>
              <a:buFont typeface="Symbol" charset="2"/>
              <a:buChar char="-"/>
              <a:defRPr sz="1000" b="0" i="0">
                <a:solidFill>
                  <a:schemeClr val="bg1"/>
                </a:solidFill>
                <a:latin typeface="Avenir LT Std 55 Roman" panose="020B0503020203020204" pitchFamily="34" charset="77"/>
              </a:defRPr>
            </a:lvl4pPr>
            <a:lvl5pPr marL="771232" indent="-85692" algn="l">
              <a:spcBef>
                <a:spcPts val="300"/>
              </a:spcBef>
              <a:buClr>
                <a:srgbClr val="5A646E"/>
              </a:buClr>
              <a:buFont typeface="Symbol" charset="2"/>
              <a:buChar char="-"/>
              <a:defRPr sz="1000" b="0" i="0">
                <a:solidFill>
                  <a:schemeClr val="bg1"/>
                </a:solidFill>
                <a:latin typeface="Avenir LT Std 55 Roman" panose="020B0503020203020204" pitchFamily="34" charset="77"/>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oliennummernplatzhalter 5"/>
          <p:cNvSpPr>
            <a:spLocks noGrp="1"/>
          </p:cNvSpPr>
          <p:nvPr>
            <p:ph type="sldNum" sz="quarter" idx="12"/>
          </p:nvPr>
        </p:nvSpPr>
        <p:spPr>
          <a:xfrm>
            <a:off x="7828982" y="4860000"/>
            <a:ext cx="944877" cy="273844"/>
          </a:xfrm>
          <a:prstGeom prst="rect">
            <a:avLst/>
          </a:prstGeom>
        </p:spPr>
        <p:txBody>
          <a:bodyPr lIns="0" tIns="0" rIns="0" bIns="0"/>
          <a:lstStyle>
            <a:lvl1pPr algn="r">
              <a:defRPr b="0" i="0">
                <a:solidFill>
                  <a:schemeClr val="bg1">
                    <a:lumMod val="50000"/>
                  </a:schemeClr>
                </a:solidFill>
                <a:latin typeface="Avenir LT Std 55 Roman" panose="020B0503020203020204" pitchFamily="34" charset="77"/>
              </a:defRPr>
            </a:lvl1pPr>
          </a:lstStyle>
          <a:p>
            <a:fld id="{062264FA-5897-E448-9104-19C45CE6974D}" type="slidenum">
              <a:rPr lang="de-DE" smtClean="0"/>
              <a:pPr/>
              <a:t>‹Nr.›</a:t>
            </a:fld>
            <a:endParaRPr lang="de-DE" dirty="0"/>
          </a:p>
        </p:txBody>
      </p:sp>
      <p:sp>
        <p:nvSpPr>
          <p:cNvPr id="16" name="Titel 1">
            <a:extLst>
              <a:ext uri="{FF2B5EF4-FFF2-40B4-BE49-F238E27FC236}">
                <a16:creationId xmlns:a16="http://schemas.microsoft.com/office/drawing/2014/main" id="{ACA4110B-6FD0-1C45-A7F4-81C2DFDC957C}"/>
              </a:ext>
            </a:extLst>
          </p:cNvPr>
          <p:cNvSpPr>
            <a:spLocks noGrp="1"/>
          </p:cNvSpPr>
          <p:nvPr>
            <p:ph type="title" hasCustomPrompt="1"/>
          </p:nvPr>
        </p:nvSpPr>
        <p:spPr>
          <a:xfrm>
            <a:off x="540000" y="593386"/>
            <a:ext cx="6911688" cy="357534"/>
          </a:xfrm>
          <a:prstGeom prst="rect">
            <a:avLst/>
          </a:prstGeom>
        </p:spPr>
        <p:txBody>
          <a:bodyPr lIns="0" tIns="0" rIns="0" bIns="0"/>
          <a:lstStyle>
            <a:lvl1pPr algn="l">
              <a:defRPr sz="1900" b="1" i="0">
                <a:solidFill>
                  <a:schemeClr val="bg1"/>
                </a:solidFill>
                <a:latin typeface="Avenir LT Std 65 Medium" panose="020B0503020203020204" pitchFamily="34" charset="77"/>
                <a:cs typeface="Avenir LT Std 65 Medium" panose="020B0503020203020204" pitchFamily="34" charset="77"/>
              </a:defRPr>
            </a:lvl1pPr>
          </a:lstStyle>
          <a:p>
            <a:r>
              <a:rPr lang="de-DE" dirty="0"/>
              <a:t>Titelmasterformat durch klicken bearbeiten</a:t>
            </a:r>
          </a:p>
        </p:txBody>
      </p:sp>
      <p:sp>
        <p:nvSpPr>
          <p:cNvPr id="19" name="Fußzeilenplatzhalter 6">
            <a:extLst>
              <a:ext uri="{FF2B5EF4-FFF2-40B4-BE49-F238E27FC236}">
                <a16:creationId xmlns:a16="http://schemas.microsoft.com/office/drawing/2014/main" id="{639162C0-DE77-6944-BE3E-7B59B30D32D4}"/>
              </a:ext>
            </a:extLst>
          </p:cNvPr>
          <p:cNvSpPr txBox="1">
            <a:spLocks/>
          </p:cNvSpPr>
          <p:nvPr userDrawn="1"/>
        </p:nvSpPr>
        <p:spPr>
          <a:xfrm>
            <a:off x="540000" y="177667"/>
            <a:ext cx="1288800" cy="184666"/>
          </a:xfrm>
          <a:prstGeom prst="rect">
            <a:avLst/>
          </a:prstGeom>
          <a:solidFill>
            <a:srgbClr val="606A73"/>
          </a:solidFill>
        </p:spPr>
        <p:txBody>
          <a:bodyPr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latin typeface="Avenir LT Std 55 Roman" panose="020B0503020203020204" pitchFamily="34" charset="77"/>
              </a:rPr>
              <a:t>Die M&amp;P Gruppe stellt sich vor.</a:t>
            </a:r>
          </a:p>
        </p:txBody>
      </p:sp>
    </p:spTree>
    <p:extLst>
      <p:ext uri="{BB962C8B-B14F-4D97-AF65-F5344CB8AC3E}">
        <p14:creationId xmlns:p14="http://schemas.microsoft.com/office/powerpoint/2010/main" val="1950460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folie schwarz">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C93B90E4-391E-0146-B838-7A607697E4F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9657"/>
            <a:ext cx="9168429" cy="5153157"/>
          </a:xfrm>
          <a:prstGeom prst="rect">
            <a:avLst/>
          </a:prstGeom>
        </p:spPr>
      </p:pic>
      <p:sp>
        <p:nvSpPr>
          <p:cNvPr id="4" name="Titel 14"/>
          <p:cNvSpPr>
            <a:spLocks noGrp="1"/>
          </p:cNvSpPr>
          <p:nvPr>
            <p:ph type="title" hasCustomPrompt="1"/>
          </p:nvPr>
        </p:nvSpPr>
        <p:spPr>
          <a:xfrm>
            <a:off x="540000" y="1903682"/>
            <a:ext cx="7437669" cy="999111"/>
          </a:xfrm>
          <a:prstGeom prst="rect">
            <a:avLst/>
          </a:prstGeom>
          <a:noFill/>
        </p:spPr>
        <p:txBody>
          <a:bodyPr lIns="0" tIns="0" rIns="0" bIns="0">
            <a:normAutofit/>
          </a:bodyPr>
          <a:lstStyle>
            <a:lvl1pPr algn="l">
              <a:lnSpc>
                <a:spcPts val="2999"/>
              </a:lnSpc>
              <a:defRPr sz="3000" b="0" i="0">
                <a:solidFill>
                  <a:schemeClr val="bg1"/>
                </a:solidFill>
                <a:latin typeface="Avenir LT Std 35 Light" panose="020B0402020203020204" pitchFamily="34" charset="77"/>
                <a:cs typeface="Avenir LT Std 35 Light" panose="020B0402020203020204" pitchFamily="34" charset="77"/>
              </a:defRPr>
            </a:lvl1pPr>
          </a:lstStyle>
          <a:p>
            <a:r>
              <a:rPr lang="de-DE" dirty="0"/>
              <a:t>Titelmasterformat</a:t>
            </a:r>
            <a:br>
              <a:rPr lang="de-DE" dirty="0"/>
            </a:br>
            <a:r>
              <a:rPr lang="de-DE" dirty="0"/>
              <a:t>durch klicken bearbeiten</a:t>
            </a:r>
          </a:p>
        </p:txBody>
      </p:sp>
      <p:sp>
        <p:nvSpPr>
          <p:cNvPr id="5" name="Rectangle 3"/>
          <p:cNvSpPr>
            <a:spLocks noGrp="1" noChangeArrowheads="1"/>
          </p:cNvSpPr>
          <p:nvPr>
            <p:ph type="subTitle" idx="1" hasCustomPrompt="1"/>
          </p:nvPr>
        </p:nvSpPr>
        <p:spPr>
          <a:xfrm>
            <a:off x="540000" y="2909217"/>
            <a:ext cx="8202721" cy="783087"/>
          </a:xfrm>
          <a:prstGeom prst="rect">
            <a:avLst/>
          </a:prstGeom>
          <a:ln>
            <a:noFill/>
          </a:ln>
        </p:spPr>
        <p:txBody>
          <a:bodyPr lIns="0" tIns="0" rIns="0" bIns="0"/>
          <a:lstStyle>
            <a:lvl1pPr marL="0" indent="0" algn="l">
              <a:buFont typeface="Wingdings" pitchFamily="2" charset="2"/>
              <a:buNone/>
              <a:defRPr sz="1500" b="0" i="0" baseline="0" smtClean="0">
                <a:solidFill>
                  <a:srgbClr val="FFFFFF"/>
                </a:solidFill>
                <a:latin typeface="Avenir LT Std 55 Roman" panose="020B0503020203020204" pitchFamily="34" charset="77"/>
                <a:cs typeface="Avenir LT Std 55 Roman" panose="020B0503020203020204" pitchFamily="34" charset="77"/>
              </a:defRPr>
            </a:lvl1pPr>
          </a:lstStyle>
          <a:p>
            <a:r>
              <a:rPr lang="de-DE" dirty="0"/>
              <a:t>Formatvorlage des Untertitelmasters</a:t>
            </a:r>
            <a:br>
              <a:rPr lang="de-DE" dirty="0"/>
            </a:br>
            <a:r>
              <a:rPr lang="de-DE" dirty="0"/>
              <a:t>durch klicken bearbeiten</a:t>
            </a:r>
          </a:p>
        </p:txBody>
      </p:sp>
      <p:sp>
        <p:nvSpPr>
          <p:cNvPr id="8" name="Foliennummernplatzhalter 5">
            <a:extLst>
              <a:ext uri="{FF2B5EF4-FFF2-40B4-BE49-F238E27FC236}">
                <a16:creationId xmlns:a16="http://schemas.microsoft.com/office/drawing/2014/main" id="{9027CE6B-AECF-4A3B-86D6-0B99F0401321}"/>
              </a:ext>
            </a:extLst>
          </p:cNvPr>
          <p:cNvSpPr>
            <a:spLocks noGrp="1"/>
          </p:cNvSpPr>
          <p:nvPr>
            <p:ph type="sldNum" sz="quarter" idx="12"/>
          </p:nvPr>
        </p:nvSpPr>
        <p:spPr>
          <a:xfrm>
            <a:off x="7828982" y="4860000"/>
            <a:ext cx="944877" cy="273844"/>
          </a:xfrm>
          <a:prstGeom prst="rect">
            <a:avLst/>
          </a:prstGeom>
        </p:spPr>
        <p:txBody>
          <a:bodyPr lIns="0" tIns="0" rIns="0" bIns="0"/>
          <a:lstStyle>
            <a:lvl1pPr algn="r">
              <a:defRPr b="0" i="0">
                <a:solidFill>
                  <a:srgbClr val="606A73"/>
                </a:solidFill>
                <a:latin typeface="Avenir LT Std 55 Roman" panose="020B0503020203020204" pitchFamily="34" charset="77"/>
              </a:defRPr>
            </a:lvl1pPr>
          </a:lstStyle>
          <a:p>
            <a:fld id="{062264FA-5897-E448-9104-19C45CE6974D}" type="slidenum">
              <a:rPr lang="de-DE" smtClean="0"/>
              <a:pPr/>
              <a:t>‹Nr.›</a:t>
            </a:fld>
            <a:endParaRPr lang="de-DE"/>
          </a:p>
        </p:txBody>
      </p:sp>
    </p:spTree>
    <p:extLst>
      <p:ext uri="{BB962C8B-B14F-4D97-AF65-F5344CB8AC3E}">
        <p14:creationId xmlns:p14="http://schemas.microsoft.com/office/powerpoint/2010/main" val="1973763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folie weiß">
    <p:spTree>
      <p:nvGrpSpPr>
        <p:cNvPr id="1" name=""/>
        <p:cNvGrpSpPr/>
        <p:nvPr/>
      </p:nvGrpSpPr>
      <p:grpSpPr>
        <a:xfrm>
          <a:off x="0" y="0"/>
          <a:ext cx="0" cy="0"/>
          <a:chOff x="0" y="0"/>
          <a:chExt cx="0" cy="0"/>
        </a:xfrm>
      </p:grpSpPr>
      <p:sp>
        <p:nvSpPr>
          <p:cNvPr id="4" name="Titel 14"/>
          <p:cNvSpPr>
            <a:spLocks noGrp="1"/>
          </p:cNvSpPr>
          <p:nvPr>
            <p:ph type="title" hasCustomPrompt="1"/>
          </p:nvPr>
        </p:nvSpPr>
        <p:spPr>
          <a:xfrm>
            <a:off x="540000" y="1903682"/>
            <a:ext cx="7437669" cy="999111"/>
          </a:xfrm>
          <a:prstGeom prst="rect">
            <a:avLst/>
          </a:prstGeom>
          <a:noFill/>
        </p:spPr>
        <p:txBody>
          <a:bodyPr lIns="0" tIns="0" rIns="0" bIns="0">
            <a:normAutofit/>
          </a:bodyPr>
          <a:lstStyle>
            <a:lvl1pPr algn="l">
              <a:lnSpc>
                <a:spcPts val="2999"/>
              </a:lnSpc>
              <a:defRPr sz="3000" b="1" i="0">
                <a:solidFill>
                  <a:schemeClr val="tx1"/>
                </a:solidFill>
                <a:latin typeface="Avenir LT Std 65 Medium" panose="020B0503020203020204" pitchFamily="34" charset="77"/>
                <a:cs typeface="Avenir LT Std 65 Medium" panose="020B0503020203020204" pitchFamily="34" charset="77"/>
              </a:defRPr>
            </a:lvl1pPr>
          </a:lstStyle>
          <a:p>
            <a:r>
              <a:rPr lang="de-DE" dirty="0"/>
              <a:t>TITELMASTERFORMAT</a:t>
            </a:r>
            <a:br>
              <a:rPr lang="de-DE" dirty="0"/>
            </a:br>
            <a:r>
              <a:rPr lang="de-DE" dirty="0"/>
              <a:t>DURCH KLICKEN BEARBEITEN</a:t>
            </a:r>
          </a:p>
        </p:txBody>
      </p:sp>
      <p:sp>
        <p:nvSpPr>
          <p:cNvPr id="5" name="Rectangle 3"/>
          <p:cNvSpPr>
            <a:spLocks noGrp="1" noChangeArrowheads="1"/>
          </p:cNvSpPr>
          <p:nvPr>
            <p:ph type="subTitle" idx="1" hasCustomPrompt="1"/>
          </p:nvPr>
        </p:nvSpPr>
        <p:spPr>
          <a:xfrm>
            <a:off x="540000" y="2909217"/>
            <a:ext cx="8202721" cy="783087"/>
          </a:xfrm>
          <a:prstGeom prst="rect">
            <a:avLst/>
          </a:prstGeom>
          <a:ln>
            <a:noFill/>
          </a:ln>
        </p:spPr>
        <p:txBody>
          <a:bodyPr lIns="0" tIns="0" rIns="0" bIns="0"/>
          <a:lstStyle>
            <a:lvl1pPr marL="0" indent="0" algn="l">
              <a:buFont typeface="Wingdings" pitchFamily="2" charset="2"/>
              <a:buNone/>
              <a:defRPr sz="1500" b="0" i="0" baseline="0" smtClean="0">
                <a:solidFill>
                  <a:schemeClr val="tx1"/>
                </a:solidFill>
                <a:latin typeface="Avenir LT Std 55 Roman" panose="020B0503020203020204" pitchFamily="34" charset="77"/>
                <a:cs typeface="Avenir LT Std 55 Roman" panose="020B0503020203020204" pitchFamily="34" charset="77"/>
              </a:defRPr>
            </a:lvl1pPr>
          </a:lstStyle>
          <a:p>
            <a:r>
              <a:rPr lang="de-DE" dirty="0"/>
              <a:t>Formatvorlage des Untertitelmasters</a:t>
            </a:r>
            <a:br>
              <a:rPr lang="de-DE" dirty="0"/>
            </a:br>
            <a:r>
              <a:rPr lang="de-DE" dirty="0"/>
              <a:t>durch klicken bearbeiten</a:t>
            </a:r>
          </a:p>
        </p:txBody>
      </p:sp>
      <p:sp>
        <p:nvSpPr>
          <p:cNvPr id="8" name="Foliennummernplatzhalter 5">
            <a:extLst>
              <a:ext uri="{FF2B5EF4-FFF2-40B4-BE49-F238E27FC236}">
                <a16:creationId xmlns:a16="http://schemas.microsoft.com/office/drawing/2014/main" id="{9027CE6B-AECF-4A3B-86D6-0B99F0401321}"/>
              </a:ext>
            </a:extLst>
          </p:cNvPr>
          <p:cNvSpPr>
            <a:spLocks noGrp="1"/>
          </p:cNvSpPr>
          <p:nvPr>
            <p:ph type="sldNum" sz="quarter" idx="12"/>
          </p:nvPr>
        </p:nvSpPr>
        <p:spPr>
          <a:xfrm>
            <a:off x="7828982" y="4860000"/>
            <a:ext cx="944877" cy="273844"/>
          </a:xfrm>
          <a:prstGeom prst="rect">
            <a:avLst/>
          </a:prstGeom>
        </p:spPr>
        <p:txBody>
          <a:bodyPr lIns="0" tIns="0" rIns="0" bIns="0"/>
          <a:lstStyle>
            <a:lvl1pPr algn="r">
              <a:defRPr b="0" i="0">
                <a:solidFill>
                  <a:schemeClr val="tx1"/>
                </a:solidFill>
                <a:latin typeface="Avenir LT Std 55 Roman" panose="020B0503020203020204" pitchFamily="34" charset="77"/>
              </a:defRPr>
            </a:lvl1pPr>
          </a:lstStyle>
          <a:p>
            <a:fld id="{062264FA-5897-E448-9104-19C45CE6974D}" type="slidenum">
              <a:rPr lang="de-DE" smtClean="0"/>
              <a:pPr/>
              <a:t>‹Nr.›</a:t>
            </a:fld>
            <a:endParaRPr lang="de-DE" dirty="0"/>
          </a:p>
        </p:txBody>
      </p:sp>
    </p:spTree>
    <p:extLst>
      <p:ext uri="{BB962C8B-B14F-4D97-AF65-F5344CB8AC3E}">
        <p14:creationId xmlns:p14="http://schemas.microsoft.com/office/powerpoint/2010/main" val="2830586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folie schwarz">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AFCF64E3-3CFC-FC41-8890-82C5C1CE857E}"/>
              </a:ext>
            </a:extLst>
          </p:cNvPr>
          <p:cNvSpPr/>
          <p:nvPr userDrawn="1"/>
        </p:nvSpPr>
        <p:spPr>
          <a:xfrm>
            <a:off x="-1" y="0"/>
            <a:ext cx="9144001" cy="5143500"/>
          </a:xfrm>
          <a:prstGeom prst="rect">
            <a:avLst/>
          </a:prstGeom>
          <a:solidFill>
            <a:srgbClr val="000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itel 2">
            <a:extLst>
              <a:ext uri="{FF2B5EF4-FFF2-40B4-BE49-F238E27FC236}">
                <a16:creationId xmlns:a16="http://schemas.microsoft.com/office/drawing/2014/main" id="{27A2428C-7E41-9B4A-AB3D-DDA77EA6D7C4}"/>
              </a:ext>
            </a:extLst>
          </p:cNvPr>
          <p:cNvSpPr>
            <a:spLocks noGrp="1"/>
          </p:cNvSpPr>
          <p:nvPr>
            <p:ph type="title" hasCustomPrompt="1"/>
          </p:nvPr>
        </p:nvSpPr>
        <p:spPr>
          <a:xfrm>
            <a:off x="540000" y="900000"/>
            <a:ext cx="2497840" cy="720000"/>
          </a:xfrm>
          <a:prstGeom prst="rect">
            <a:avLst/>
          </a:prstGeom>
        </p:spPr>
        <p:txBody>
          <a:bodyPr lIns="0" tIns="0" rIns="0" bIns="0"/>
          <a:lstStyle>
            <a:lvl1pPr algn="l">
              <a:defRPr/>
            </a:lvl1pPr>
          </a:lstStyle>
          <a:p>
            <a:pPr>
              <a:lnSpc>
                <a:spcPts val="3000"/>
              </a:lnSpc>
            </a:pPr>
            <a:r>
              <a:rPr lang="de-DE" sz="2800" b="0" dirty="0">
                <a:solidFill>
                  <a:schemeClr val="bg1"/>
                </a:solidFill>
                <a:latin typeface="Avenir LT Std 35 Light" panose="020B0402020203020204" pitchFamily="34" charset="77"/>
              </a:rPr>
              <a:t>Vielen Dank</a:t>
            </a:r>
            <a:endParaRPr lang="de-DE" sz="900" dirty="0">
              <a:solidFill>
                <a:schemeClr val="bg1"/>
              </a:solidFill>
            </a:endParaRPr>
          </a:p>
        </p:txBody>
      </p:sp>
      <p:sp>
        <p:nvSpPr>
          <p:cNvPr id="3" name="Foliennummernplatzhalter 5"/>
          <p:cNvSpPr>
            <a:spLocks noGrp="1"/>
          </p:cNvSpPr>
          <p:nvPr>
            <p:ph type="sldNum" sz="quarter" idx="12"/>
          </p:nvPr>
        </p:nvSpPr>
        <p:spPr>
          <a:xfrm>
            <a:off x="7828982" y="4860000"/>
            <a:ext cx="944877" cy="273844"/>
          </a:xfrm>
          <a:prstGeom prst="rect">
            <a:avLst/>
          </a:prstGeom>
        </p:spPr>
        <p:txBody>
          <a:bodyPr lIns="0" tIns="0" rIns="0" bIns="0"/>
          <a:lstStyle>
            <a:lvl1pPr algn="r">
              <a:defRPr b="0" i="0">
                <a:solidFill>
                  <a:srgbClr val="606A73"/>
                </a:solidFill>
                <a:latin typeface="Avenir LT Std 55 Roman" panose="020B0503020203020204" pitchFamily="34" charset="77"/>
              </a:defRPr>
            </a:lvl1pPr>
          </a:lstStyle>
          <a:p>
            <a:fld id="{062264FA-5897-E448-9104-19C45CE6974D}" type="slidenum">
              <a:rPr lang="de-DE" smtClean="0"/>
              <a:pPr/>
              <a:t>‹Nr.›</a:t>
            </a:fld>
            <a:endParaRPr lang="de-DE"/>
          </a:p>
        </p:txBody>
      </p:sp>
      <p:sp>
        <p:nvSpPr>
          <p:cNvPr id="19" name="Rechteck 18">
            <a:extLst>
              <a:ext uri="{FF2B5EF4-FFF2-40B4-BE49-F238E27FC236}">
                <a16:creationId xmlns:a16="http://schemas.microsoft.com/office/drawing/2014/main" id="{F6395C9C-2975-FF41-9068-0B5044138D6E}"/>
              </a:ext>
            </a:extLst>
          </p:cNvPr>
          <p:cNvSpPr>
            <a:spLocks noChangeArrowheads="1"/>
          </p:cNvSpPr>
          <p:nvPr userDrawn="1"/>
        </p:nvSpPr>
        <p:spPr bwMode="auto">
          <a:xfrm>
            <a:off x="1630604" y="4458296"/>
            <a:ext cx="72938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9000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altLang="de-DE" sz="700" b="0" i="0" dirty="0">
                <a:solidFill>
                  <a:srgbClr val="606A73"/>
                </a:solidFill>
                <a:latin typeface="Avenir LT Std 55 Roman" panose="020B0503020203020204" pitchFamily="34" charset="77"/>
              </a:rPr>
              <a:t>Sämtliche dargestellten Inhalte sind urheberrechtlich geschützt. Alle Rechte liegen bei der M&amp;P Gruppe, </a:t>
            </a:r>
            <a:r>
              <a:rPr lang="de-DE" altLang="de-DE" sz="700" b="0" i="0" dirty="0" err="1">
                <a:solidFill>
                  <a:srgbClr val="606A73"/>
                </a:solidFill>
                <a:latin typeface="Avenir LT Std 55 Roman" panose="020B0503020203020204" pitchFamily="34" charset="77"/>
              </a:rPr>
              <a:t>Gablonzstraße</a:t>
            </a:r>
            <a:r>
              <a:rPr lang="de-DE" altLang="de-DE" sz="700" b="0" i="0" dirty="0">
                <a:solidFill>
                  <a:srgbClr val="606A73"/>
                </a:solidFill>
                <a:latin typeface="Avenir LT Std 55 Roman" panose="020B0503020203020204" pitchFamily="34" charset="77"/>
              </a:rPr>
              <a:t> 2-4, 38114 Braunschweig.</a:t>
            </a:r>
            <a:br>
              <a:rPr lang="de-DE" altLang="de-DE" sz="700" b="0" i="0" dirty="0">
                <a:solidFill>
                  <a:srgbClr val="606A73"/>
                </a:solidFill>
                <a:latin typeface="Avenir LT Std 55 Roman" panose="020B0503020203020204" pitchFamily="34" charset="77"/>
              </a:rPr>
            </a:br>
            <a:r>
              <a:rPr lang="de-DE" altLang="de-DE" sz="700" b="0" i="0" dirty="0">
                <a:solidFill>
                  <a:srgbClr val="606A73"/>
                </a:solidFill>
                <a:latin typeface="Avenir LT Std 55 Roman" panose="020B0503020203020204" pitchFamily="34" charset="77"/>
              </a:rPr>
              <a:t>Weitergabe, Vervielfältigung oder Vorführung, ganz oder auch auszugsweise ist nur mit ausdrücklicher schriftlicher Genehmigung des Urhebers gestattet.</a:t>
            </a:r>
          </a:p>
        </p:txBody>
      </p:sp>
      <p:sp>
        <p:nvSpPr>
          <p:cNvPr id="11" name="Textfeld 10">
            <a:extLst>
              <a:ext uri="{FF2B5EF4-FFF2-40B4-BE49-F238E27FC236}">
                <a16:creationId xmlns:a16="http://schemas.microsoft.com/office/drawing/2014/main" id="{625E501D-3255-3C4A-93E3-35D9BD18380E}"/>
              </a:ext>
            </a:extLst>
          </p:cNvPr>
          <p:cNvSpPr txBox="1"/>
          <p:nvPr userDrawn="1"/>
        </p:nvSpPr>
        <p:spPr>
          <a:xfrm>
            <a:off x="540000" y="3206379"/>
            <a:ext cx="3979596" cy="1068113"/>
          </a:xfrm>
          <a:prstGeom prst="rect">
            <a:avLst/>
          </a:prstGeom>
          <a:noFill/>
        </p:spPr>
        <p:txBody>
          <a:bodyPr wrap="square" lIns="0" tIns="0" rIns="0" bIns="0" rtlCol="0" anchor="b">
            <a:spAutoFit/>
          </a:bodyPr>
          <a:lstStyle/>
          <a:p>
            <a:pPr marL="0" indent="0">
              <a:lnSpc>
                <a:spcPts val="1200"/>
              </a:lnSpc>
              <a:spcBef>
                <a:spcPts val="0"/>
              </a:spcBef>
              <a:buNone/>
            </a:pPr>
            <a:r>
              <a:rPr lang="de-DE" sz="900" b="0" i="0" dirty="0">
                <a:solidFill>
                  <a:schemeClr val="bg1"/>
                </a:solidFill>
                <a:latin typeface="Avenir LT Std 55 Roman" panose="020B0503020203020204" pitchFamily="34" charset="77"/>
              </a:rPr>
              <a:t>M&amp;P Gruppe</a:t>
            </a:r>
          </a:p>
          <a:p>
            <a:pPr marL="0" indent="0">
              <a:lnSpc>
                <a:spcPts val="1200"/>
              </a:lnSpc>
              <a:spcBef>
                <a:spcPts val="0"/>
              </a:spcBef>
              <a:buNone/>
            </a:pPr>
            <a:r>
              <a:rPr lang="de-DE" sz="900" b="0" i="0" dirty="0" err="1">
                <a:solidFill>
                  <a:schemeClr val="bg1"/>
                </a:solidFill>
                <a:latin typeface="Avenir LT Std 55 Roman" panose="020B0503020203020204" pitchFamily="34" charset="77"/>
              </a:rPr>
              <a:t>Gablonzstraße</a:t>
            </a:r>
            <a:r>
              <a:rPr lang="de-DE" sz="900" b="0" i="0" dirty="0">
                <a:solidFill>
                  <a:schemeClr val="bg1"/>
                </a:solidFill>
                <a:latin typeface="Avenir LT Std 55 Roman" panose="020B0503020203020204" pitchFamily="34" charset="77"/>
              </a:rPr>
              <a:t> 2-4</a:t>
            </a:r>
            <a:br>
              <a:rPr lang="de-DE" sz="900" b="0" i="0" dirty="0">
                <a:solidFill>
                  <a:schemeClr val="bg1"/>
                </a:solidFill>
                <a:latin typeface="Avenir LT Std 55 Roman" panose="020B0503020203020204" pitchFamily="34" charset="77"/>
              </a:rPr>
            </a:br>
            <a:r>
              <a:rPr lang="de-DE" sz="900" b="0" i="0" dirty="0">
                <a:solidFill>
                  <a:schemeClr val="bg1"/>
                </a:solidFill>
                <a:latin typeface="Avenir LT Std 55 Roman" panose="020B0503020203020204" pitchFamily="34" charset="77"/>
              </a:rPr>
              <a:t>38114 Braunschweig</a:t>
            </a:r>
          </a:p>
          <a:p>
            <a:pPr marL="0" indent="0">
              <a:lnSpc>
                <a:spcPts val="1200"/>
              </a:lnSpc>
              <a:spcBef>
                <a:spcPts val="0"/>
              </a:spcBef>
              <a:buNone/>
            </a:pPr>
            <a:endParaRPr lang="de-DE" sz="900" b="0" i="0" dirty="0">
              <a:solidFill>
                <a:schemeClr val="bg1"/>
              </a:solidFill>
              <a:latin typeface="Avenir LT Std 55 Roman" panose="020B0503020203020204" pitchFamily="34" charset="77"/>
            </a:endParaRPr>
          </a:p>
          <a:p>
            <a:pPr marL="0" indent="0">
              <a:lnSpc>
                <a:spcPts val="1200"/>
              </a:lnSpc>
              <a:spcBef>
                <a:spcPts val="0"/>
              </a:spcBef>
              <a:buNone/>
            </a:pPr>
            <a:r>
              <a:rPr lang="de-DE" sz="900" b="0" i="0" dirty="0">
                <a:solidFill>
                  <a:schemeClr val="bg1"/>
                </a:solidFill>
                <a:latin typeface="Avenir LT Std 55 Roman" panose="020B0503020203020204" pitchFamily="34" charset="77"/>
              </a:rPr>
              <a:t>Office: +49 531 25602 0</a:t>
            </a:r>
            <a:br>
              <a:rPr lang="de-DE" sz="900" b="0" i="0" dirty="0">
                <a:solidFill>
                  <a:schemeClr val="bg1"/>
                </a:solidFill>
                <a:latin typeface="Avenir LT Std 55 Roman" panose="020B0503020203020204" pitchFamily="34" charset="77"/>
              </a:rPr>
            </a:br>
            <a:r>
              <a:rPr lang="de-DE" sz="900" b="0" i="0" dirty="0">
                <a:solidFill>
                  <a:schemeClr val="bg1"/>
                </a:solidFill>
                <a:latin typeface="Avenir LT Std 55 Roman" panose="020B0503020203020204" pitchFamily="34" charset="77"/>
              </a:rPr>
              <a:t>Mail:	 </a:t>
            </a:r>
            <a:r>
              <a:rPr lang="de-DE" sz="900" b="0" i="0" dirty="0">
                <a:solidFill>
                  <a:srgbClr val="606A73"/>
                </a:solidFill>
                <a:latin typeface="Avenir LT Std 55 Roman" panose="020B0503020203020204" pitchFamily="34" charset="77"/>
                <a:hlinkClick r:id="rId2">
                  <a:extLst>
                    <a:ext uri="{A12FA001-AC4F-418D-AE19-62706E023703}">
                      <ahyp:hlinkClr xmlns:ahyp="http://schemas.microsoft.com/office/drawing/2018/hyperlinkcolor" val="tx"/>
                    </a:ext>
                  </a:extLst>
                </a:hlinkClick>
              </a:rPr>
              <a:t>info@mp-gruppe.de</a:t>
            </a:r>
            <a:endParaRPr lang="de-DE" sz="900" b="0" i="0" dirty="0">
              <a:solidFill>
                <a:srgbClr val="606A73"/>
              </a:solidFill>
              <a:latin typeface="Avenir LT Std 55 Roman" panose="020B0503020203020204" pitchFamily="34" charset="77"/>
            </a:endParaRPr>
          </a:p>
          <a:p>
            <a:pPr marL="0" indent="0">
              <a:lnSpc>
                <a:spcPts val="1200"/>
              </a:lnSpc>
              <a:spcBef>
                <a:spcPts val="0"/>
              </a:spcBef>
              <a:buNone/>
            </a:pPr>
            <a:r>
              <a:rPr lang="de-DE" sz="900" b="0" i="0" dirty="0">
                <a:solidFill>
                  <a:schemeClr val="bg1"/>
                </a:solidFill>
                <a:latin typeface="Avenir LT Std 55 Roman" panose="020B0503020203020204" pitchFamily="34" charset="77"/>
              </a:rPr>
              <a:t>Web:	 </a:t>
            </a:r>
            <a:r>
              <a:rPr lang="de-DE" sz="900" b="0" i="0" dirty="0">
                <a:solidFill>
                  <a:srgbClr val="606A73"/>
                </a:solidFill>
                <a:latin typeface="Avenir LT Std 55 Roman" panose="020B0503020203020204" pitchFamily="34" charset="77"/>
                <a:hlinkClick r:id="rId3">
                  <a:extLst>
                    <a:ext uri="{A12FA001-AC4F-418D-AE19-62706E023703}">
                      <ahyp:hlinkClr xmlns:ahyp="http://schemas.microsoft.com/office/drawing/2018/hyperlinkcolor" val="tx"/>
                    </a:ext>
                  </a:extLst>
                </a:hlinkClick>
              </a:rPr>
              <a:t>www.mp-gruppe.de</a:t>
            </a:r>
            <a:endParaRPr lang="sv-SE" sz="900" b="0" i="0" dirty="0">
              <a:solidFill>
                <a:srgbClr val="606A73"/>
              </a:solidFill>
              <a:latin typeface="Avenir LT Std 55 Roman" panose="020B0503020203020204" pitchFamily="34" charset="77"/>
            </a:endParaRPr>
          </a:p>
        </p:txBody>
      </p:sp>
      <p:sp>
        <p:nvSpPr>
          <p:cNvPr id="8" name="Fußzeilenplatzhalter 6">
            <a:extLst>
              <a:ext uri="{FF2B5EF4-FFF2-40B4-BE49-F238E27FC236}">
                <a16:creationId xmlns:a16="http://schemas.microsoft.com/office/drawing/2014/main" id="{BC236744-43E3-1746-9EC1-580E3ED57A5F}"/>
              </a:ext>
            </a:extLst>
          </p:cNvPr>
          <p:cNvSpPr txBox="1">
            <a:spLocks/>
          </p:cNvSpPr>
          <p:nvPr userDrawn="1"/>
        </p:nvSpPr>
        <p:spPr>
          <a:xfrm>
            <a:off x="540000" y="177667"/>
            <a:ext cx="1288800" cy="184666"/>
          </a:xfrm>
          <a:prstGeom prst="rect">
            <a:avLst/>
          </a:prstGeom>
          <a:solidFill>
            <a:srgbClr val="606A73"/>
          </a:solidFill>
        </p:spPr>
        <p:txBody>
          <a:bodyPr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latin typeface="Avenir LT Std 55 Roman" panose="020B0503020203020204" pitchFamily="34" charset="77"/>
              </a:rPr>
              <a:t>Die M&amp;P Gruppe stellt sich vor.</a:t>
            </a:r>
          </a:p>
        </p:txBody>
      </p:sp>
      <p:sp>
        <p:nvSpPr>
          <p:cNvPr id="4" name="Textfeld 3">
            <a:extLst>
              <a:ext uri="{FF2B5EF4-FFF2-40B4-BE49-F238E27FC236}">
                <a16:creationId xmlns:a16="http://schemas.microsoft.com/office/drawing/2014/main" id="{EBDA18D8-3B99-1879-C619-8D2EE3F25D2A}"/>
              </a:ext>
            </a:extLst>
          </p:cNvPr>
          <p:cNvSpPr txBox="1"/>
          <p:nvPr userDrawn="1"/>
        </p:nvSpPr>
        <p:spPr>
          <a:xfrm>
            <a:off x="539999" y="4458296"/>
            <a:ext cx="1027543" cy="200055"/>
          </a:xfrm>
          <a:prstGeom prst="rect">
            <a:avLst/>
          </a:prstGeom>
          <a:noFill/>
        </p:spPr>
        <p:txBody>
          <a:bodyPr wrap="square" lIns="0">
            <a:spAutoFit/>
          </a:bodyPr>
          <a:lstStyle/>
          <a:p>
            <a:r>
              <a:rPr lang="de-DE" altLang="de-DE" sz="700" b="0" i="0" dirty="0">
                <a:solidFill>
                  <a:srgbClr val="606A73"/>
                </a:solidFill>
                <a:latin typeface="Avenir LT Std 55 Roman" panose="020B0503020203020204" pitchFamily="34" charset="77"/>
              </a:rPr>
              <a:t>© 2024 M&amp;P Gruppe</a:t>
            </a:r>
            <a:endParaRPr lang="de-DE"/>
          </a:p>
        </p:txBody>
      </p:sp>
    </p:spTree>
    <p:extLst>
      <p:ext uri="{BB962C8B-B14F-4D97-AF65-F5344CB8AC3E}">
        <p14:creationId xmlns:p14="http://schemas.microsoft.com/office/powerpoint/2010/main" val="3069394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folie weiß">
    <p:spTree>
      <p:nvGrpSpPr>
        <p:cNvPr id="1" name=""/>
        <p:cNvGrpSpPr/>
        <p:nvPr/>
      </p:nvGrpSpPr>
      <p:grpSpPr>
        <a:xfrm>
          <a:off x="0" y="0"/>
          <a:ext cx="0" cy="0"/>
          <a:chOff x="0" y="0"/>
          <a:chExt cx="0" cy="0"/>
        </a:xfrm>
      </p:grpSpPr>
      <p:sp>
        <p:nvSpPr>
          <p:cNvPr id="3" name="Foliennummernplatzhalter 5"/>
          <p:cNvSpPr>
            <a:spLocks noGrp="1"/>
          </p:cNvSpPr>
          <p:nvPr>
            <p:ph type="sldNum" sz="quarter" idx="12"/>
          </p:nvPr>
        </p:nvSpPr>
        <p:spPr>
          <a:xfrm>
            <a:off x="7828982" y="4860000"/>
            <a:ext cx="944877" cy="273844"/>
          </a:xfrm>
          <a:prstGeom prst="rect">
            <a:avLst/>
          </a:prstGeom>
        </p:spPr>
        <p:txBody>
          <a:bodyPr lIns="0" tIns="0" rIns="0" bIns="0"/>
          <a:lstStyle>
            <a:lvl1pPr algn="r">
              <a:defRPr b="0" i="0">
                <a:latin typeface="Avenir LT Std 55 Roman" panose="020B0503020203020204" pitchFamily="34" charset="77"/>
              </a:defRPr>
            </a:lvl1pPr>
          </a:lstStyle>
          <a:p>
            <a:fld id="{062264FA-5897-E448-9104-19C45CE6974D}" type="slidenum">
              <a:rPr lang="de-DE" smtClean="0"/>
              <a:pPr/>
              <a:t>‹Nr.›</a:t>
            </a:fld>
            <a:endParaRPr lang="de-DE"/>
          </a:p>
        </p:txBody>
      </p:sp>
      <p:sp>
        <p:nvSpPr>
          <p:cNvPr id="16" name="Rechteck 15">
            <a:extLst>
              <a:ext uri="{FF2B5EF4-FFF2-40B4-BE49-F238E27FC236}">
                <a16:creationId xmlns:a16="http://schemas.microsoft.com/office/drawing/2014/main" id="{5614677C-4BDD-4208-8FC2-73C498E8263A}"/>
              </a:ext>
            </a:extLst>
          </p:cNvPr>
          <p:cNvSpPr>
            <a:spLocks noChangeArrowheads="1"/>
          </p:cNvSpPr>
          <p:nvPr userDrawn="1"/>
        </p:nvSpPr>
        <p:spPr bwMode="auto">
          <a:xfrm>
            <a:off x="1711896" y="1633538"/>
            <a:ext cx="5216493" cy="380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altLang="de-DE" sz="1875" b="1" i="0" dirty="0">
                <a:latin typeface="Avenir LT Std 65 Medium" panose="020B0503020203020204" pitchFamily="34" charset="77"/>
              </a:rPr>
              <a:t>VIELEN DANK FÜR IHRE AUFMERKSAMKEIT.</a:t>
            </a:r>
          </a:p>
        </p:txBody>
      </p:sp>
      <p:sp>
        <p:nvSpPr>
          <p:cNvPr id="6" name="Textfeld 5">
            <a:extLst>
              <a:ext uri="{FF2B5EF4-FFF2-40B4-BE49-F238E27FC236}">
                <a16:creationId xmlns:a16="http://schemas.microsoft.com/office/drawing/2014/main" id="{E4D61674-D9E0-9A47-9F37-AEF19FD3DB79}"/>
              </a:ext>
            </a:extLst>
          </p:cNvPr>
          <p:cNvSpPr txBox="1"/>
          <p:nvPr userDrawn="1"/>
        </p:nvSpPr>
        <p:spPr>
          <a:xfrm>
            <a:off x="540000" y="3206379"/>
            <a:ext cx="3979596" cy="1068113"/>
          </a:xfrm>
          <a:prstGeom prst="rect">
            <a:avLst/>
          </a:prstGeom>
          <a:noFill/>
        </p:spPr>
        <p:txBody>
          <a:bodyPr wrap="square" lIns="0" tIns="0" rIns="0" bIns="0" rtlCol="0" anchor="b">
            <a:spAutoFit/>
          </a:bodyPr>
          <a:lstStyle/>
          <a:p>
            <a:pPr marL="0" indent="0">
              <a:lnSpc>
                <a:spcPts val="1200"/>
              </a:lnSpc>
              <a:spcBef>
                <a:spcPts val="0"/>
              </a:spcBef>
              <a:buNone/>
            </a:pPr>
            <a:r>
              <a:rPr lang="de-DE" sz="900" b="0" i="0" dirty="0">
                <a:solidFill>
                  <a:schemeClr val="tx1"/>
                </a:solidFill>
                <a:latin typeface="Avenir LT Std 55 Roman" panose="020B0503020203020204" pitchFamily="34" charset="77"/>
              </a:rPr>
              <a:t>M&amp;P Gruppe</a:t>
            </a:r>
          </a:p>
          <a:p>
            <a:pPr marL="0" indent="0">
              <a:lnSpc>
                <a:spcPts val="1200"/>
              </a:lnSpc>
              <a:spcBef>
                <a:spcPts val="0"/>
              </a:spcBef>
              <a:buNone/>
            </a:pPr>
            <a:r>
              <a:rPr lang="de-DE" sz="900" b="0" i="0" dirty="0" err="1">
                <a:solidFill>
                  <a:schemeClr val="tx1"/>
                </a:solidFill>
                <a:latin typeface="Avenir LT Std 55 Roman" panose="020B0503020203020204" pitchFamily="34" charset="77"/>
              </a:rPr>
              <a:t>Gablonzstraße</a:t>
            </a:r>
            <a:r>
              <a:rPr lang="de-DE" sz="900" b="0" i="0" dirty="0">
                <a:solidFill>
                  <a:schemeClr val="tx1"/>
                </a:solidFill>
                <a:latin typeface="Avenir LT Std 55 Roman" panose="020B0503020203020204" pitchFamily="34" charset="77"/>
              </a:rPr>
              <a:t> 2-4</a:t>
            </a:r>
            <a:br>
              <a:rPr lang="de-DE" sz="900" b="0" i="0" dirty="0">
                <a:solidFill>
                  <a:schemeClr val="tx1"/>
                </a:solidFill>
                <a:latin typeface="Avenir LT Std 55 Roman" panose="020B0503020203020204" pitchFamily="34" charset="77"/>
              </a:rPr>
            </a:br>
            <a:r>
              <a:rPr lang="de-DE" sz="900" b="0" i="0" dirty="0">
                <a:solidFill>
                  <a:schemeClr val="tx1"/>
                </a:solidFill>
                <a:latin typeface="Avenir LT Std 55 Roman" panose="020B0503020203020204" pitchFamily="34" charset="77"/>
              </a:rPr>
              <a:t>38114 Braunschweig</a:t>
            </a:r>
          </a:p>
          <a:p>
            <a:pPr marL="0" indent="0">
              <a:lnSpc>
                <a:spcPts val="1200"/>
              </a:lnSpc>
              <a:spcBef>
                <a:spcPts val="0"/>
              </a:spcBef>
              <a:buNone/>
            </a:pPr>
            <a:endParaRPr lang="de-DE" sz="900" b="0" i="0" dirty="0">
              <a:solidFill>
                <a:schemeClr val="tx1"/>
              </a:solidFill>
              <a:latin typeface="Avenir LT Std 55 Roman" panose="020B0503020203020204" pitchFamily="34" charset="77"/>
            </a:endParaRPr>
          </a:p>
          <a:p>
            <a:pPr marL="0" indent="0">
              <a:lnSpc>
                <a:spcPts val="1200"/>
              </a:lnSpc>
              <a:spcBef>
                <a:spcPts val="0"/>
              </a:spcBef>
              <a:buNone/>
            </a:pPr>
            <a:r>
              <a:rPr lang="de-DE" sz="900" b="0" i="0" dirty="0">
                <a:solidFill>
                  <a:schemeClr val="tx1"/>
                </a:solidFill>
                <a:latin typeface="Avenir LT Std 55 Roman" panose="020B0503020203020204" pitchFamily="34" charset="77"/>
              </a:rPr>
              <a:t>Office: +49 531 25602 0</a:t>
            </a:r>
            <a:br>
              <a:rPr lang="de-DE" sz="900" b="0" i="0" dirty="0">
                <a:solidFill>
                  <a:schemeClr val="bg1"/>
                </a:solidFill>
                <a:latin typeface="Avenir LT Std 55 Roman" panose="020B0503020203020204" pitchFamily="34" charset="77"/>
              </a:rPr>
            </a:br>
            <a:r>
              <a:rPr lang="de-DE" sz="900" b="0" i="0" dirty="0">
                <a:solidFill>
                  <a:schemeClr val="tx1"/>
                </a:solidFill>
                <a:latin typeface="Avenir LT Std 55 Roman" panose="020B0503020203020204" pitchFamily="34" charset="77"/>
              </a:rPr>
              <a:t>Mail:</a:t>
            </a:r>
            <a:r>
              <a:rPr lang="de-DE" sz="900" b="0" i="0" dirty="0">
                <a:solidFill>
                  <a:schemeClr val="bg1"/>
                </a:solidFill>
                <a:latin typeface="Avenir LT Std 55 Roman" panose="020B0503020203020204" pitchFamily="34" charset="77"/>
              </a:rPr>
              <a:t>	 </a:t>
            </a:r>
            <a:r>
              <a:rPr lang="de-DE" sz="900" b="0" i="0" dirty="0">
                <a:solidFill>
                  <a:srgbClr val="606A73"/>
                </a:solidFill>
                <a:latin typeface="Avenir LT Std 55 Roman" panose="020B0503020203020204" pitchFamily="34" charset="77"/>
                <a:hlinkClick r:id="rId2">
                  <a:extLst>
                    <a:ext uri="{A12FA001-AC4F-418D-AE19-62706E023703}">
                      <ahyp:hlinkClr xmlns:ahyp="http://schemas.microsoft.com/office/drawing/2018/hyperlinkcolor" val="tx"/>
                    </a:ext>
                  </a:extLst>
                </a:hlinkClick>
              </a:rPr>
              <a:t>info@mp-gruppe.de</a:t>
            </a:r>
            <a:endParaRPr lang="de-DE" sz="900" b="0" i="0" dirty="0">
              <a:solidFill>
                <a:srgbClr val="606A73"/>
              </a:solidFill>
              <a:latin typeface="Avenir LT Std 55 Roman" panose="020B0503020203020204" pitchFamily="34" charset="77"/>
            </a:endParaRPr>
          </a:p>
          <a:p>
            <a:pPr marL="0" indent="0">
              <a:lnSpc>
                <a:spcPts val="1200"/>
              </a:lnSpc>
              <a:spcBef>
                <a:spcPts val="0"/>
              </a:spcBef>
              <a:buNone/>
            </a:pPr>
            <a:r>
              <a:rPr lang="de-DE" sz="900" b="0" i="0" dirty="0">
                <a:solidFill>
                  <a:schemeClr val="tx1"/>
                </a:solidFill>
                <a:latin typeface="Avenir LT Std 55 Roman" panose="020B0503020203020204" pitchFamily="34" charset="77"/>
              </a:rPr>
              <a:t>Web:</a:t>
            </a:r>
            <a:r>
              <a:rPr lang="de-DE" sz="900" b="0" i="0" dirty="0">
                <a:solidFill>
                  <a:schemeClr val="bg1"/>
                </a:solidFill>
                <a:latin typeface="Avenir LT Std 55 Roman" panose="020B0503020203020204" pitchFamily="34" charset="77"/>
              </a:rPr>
              <a:t>	 </a:t>
            </a:r>
            <a:r>
              <a:rPr lang="de-DE" sz="900" b="0" i="0" dirty="0">
                <a:solidFill>
                  <a:srgbClr val="606A73"/>
                </a:solidFill>
                <a:latin typeface="Avenir LT Std 55 Roman" panose="020B0503020203020204" pitchFamily="34" charset="77"/>
                <a:hlinkClick r:id="rId3">
                  <a:extLst>
                    <a:ext uri="{A12FA001-AC4F-418D-AE19-62706E023703}">
                      <ahyp:hlinkClr xmlns:ahyp="http://schemas.microsoft.com/office/drawing/2018/hyperlinkcolor" val="tx"/>
                    </a:ext>
                  </a:extLst>
                </a:hlinkClick>
              </a:rPr>
              <a:t>www.mp-gruppe.de</a:t>
            </a:r>
            <a:endParaRPr lang="sv-SE" sz="900" b="0" i="0" dirty="0">
              <a:solidFill>
                <a:srgbClr val="606A73"/>
              </a:solidFill>
              <a:latin typeface="Avenir LT Std 55 Roman" panose="020B0503020203020204" pitchFamily="34" charset="77"/>
            </a:endParaRPr>
          </a:p>
        </p:txBody>
      </p:sp>
      <p:sp>
        <p:nvSpPr>
          <p:cNvPr id="2" name="Rechteck 1">
            <a:extLst>
              <a:ext uri="{FF2B5EF4-FFF2-40B4-BE49-F238E27FC236}">
                <a16:creationId xmlns:a16="http://schemas.microsoft.com/office/drawing/2014/main" id="{0FC089F5-BE90-7682-13BE-08F3F6B3CCF5}"/>
              </a:ext>
            </a:extLst>
          </p:cNvPr>
          <p:cNvSpPr>
            <a:spLocks noChangeArrowheads="1"/>
          </p:cNvSpPr>
          <p:nvPr userDrawn="1"/>
        </p:nvSpPr>
        <p:spPr bwMode="auto">
          <a:xfrm>
            <a:off x="1630604" y="4458296"/>
            <a:ext cx="72938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9000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altLang="de-DE" sz="700" b="0" i="0" dirty="0">
                <a:solidFill>
                  <a:srgbClr val="606A73"/>
                </a:solidFill>
                <a:latin typeface="Avenir LT Std 55 Roman" panose="020B0503020203020204" pitchFamily="34" charset="77"/>
              </a:rPr>
              <a:t>Sämtliche dargestellten Inhalte sind urheberrechtlich geschützt. Alle Rechte liegen bei der M&amp;P Gruppe, </a:t>
            </a:r>
            <a:r>
              <a:rPr lang="de-DE" altLang="de-DE" sz="700" b="0" i="0" dirty="0" err="1">
                <a:solidFill>
                  <a:srgbClr val="606A73"/>
                </a:solidFill>
                <a:latin typeface="Avenir LT Std 55 Roman" panose="020B0503020203020204" pitchFamily="34" charset="77"/>
              </a:rPr>
              <a:t>Gablonzstraße</a:t>
            </a:r>
            <a:r>
              <a:rPr lang="de-DE" altLang="de-DE" sz="700" b="0" i="0" dirty="0">
                <a:solidFill>
                  <a:srgbClr val="606A73"/>
                </a:solidFill>
                <a:latin typeface="Avenir LT Std 55 Roman" panose="020B0503020203020204" pitchFamily="34" charset="77"/>
              </a:rPr>
              <a:t> 2-4, 38114 Braunschweig.</a:t>
            </a:r>
            <a:br>
              <a:rPr lang="de-DE" altLang="de-DE" sz="700" b="0" i="0" dirty="0">
                <a:solidFill>
                  <a:srgbClr val="606A73"/>
                </a:solidFill>
                <a:latin typeface="Avenir LT Std 55 Roman" panose="020B0503020203020204" pitchFamily="34" charset="77"/>
              </a:rPr>
            </a:br>
            <a:r>
              <a:rPr lang="de-DE" altLang="de-DE" sz="700" b="0" i="0" dirty="0">
                <a:solidFill>
                  <a:srgbClr val="606A73"/>
                </a:solidFill>
                <a:latin typeface="Avenir LT Std 55 Roman" panose="020B0503020203020204" pitchFamily="34" charset="77"/>
              </a:rPr>
              <a:t>Weitergabe, Vervielfältigung oder Vorführung, ganz oder auch auszugsweise ist nur mit ausdrücklicher schriftlicher Genehmigung des Urhebers gestattet.</a:t>
            </a:r>
          </a:p>
        </p:txBody>
      </p:sp>
      <p:sp>
        <p:nvSpPr>
          <p:cNvPr id="4" name="Textfeld 3">
            <a:extLst>
              <a:ext uri="{FF2B5EF4-FFF2-40B4-BE49-F238E27FC236}">
                <a16:creationId xmlns:a16="http://schemas.microsoft.com/office/drawing/2014/main" id="{708CCC5B-4D25-9706-B9FC-6F900A636B7B}"/>
              </a:ext>
            </a:extLst>
          </p:cNvPr>
          <p:cNvSpPr txBox="1"/>
          <p:nvPr userDrawn="1"/>
        </p:nvSpPr>
        <p:spPr>
          <a:xfrm>
            <a:off x="539999" y="4458296"/>
            <a:ext cx="1027543" cy="200055"/>
          </a:xfrm>
          <a:prstGeom prst="rect">
            <a:avLst/>
          </a:prstGeom>
          <a:noFill/>
        </p:spPr>
        <p:txBody>
          <a:bodyPr wrap="square" lIns="0">
            <a:spAutoFit/>
          </a:bodyPr>
          <a:lstStyle/>
          <a:p>
            <a:r>
              <a:rPr lang="de-DE" altLang="de-DE" sz="700" b="0" i="0" dirty="0">
                <a:solidFill>
                  <a:srgbClr val="606A73"/>
                </a:solidFill>
                <a:latin typeface="Avenir LT Std 55 Roman" panose="020B0503020203020204" pitchFamily="34" charset="77"/>
              </a:rPr>
              <a:t>© 2024 M&amp;P Gruppe</a:t>
            </a:r>
            <a:endParaRPr lang="de-DE"/>
          </a:p>
        </p:txBody>
      </p:sp>
    </p:spTree>
    <p:extLst>
      <p:ext uri="{BB962C8B-B14F-4D97-AF65-F5344CB8AC3E}">
        <p14:creationId xmlns:p14="http://schemas.microsoft.com/office/powerpoint/2010/main" val="37891933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62225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2" r:id="rId3"/>
    <p:sldLayoutId id="2147483674" r:id="rId4"/>
    <p:sldLayoutId id="2147483668" r:id="rId5"/>
    <p:sldLayoutId id="2147483670" r:id="rId6"/>
  </p:sldLayoutIdLst>
  <p:hf hdr="0"/>
  <p:txStyles>
    <p:titleStyle>
      <a:lvl1pPr algn="ctr" defTabSz="171384" rtl="0" eaLnBrk="1" latinLnBrk="0" hangingPunct="1">
        <a:spcBef>
          <a:spcPct val="0"/>
        </a:spcBef>
        <a:buNone/>
        <a:defRPr sz="1600" kern="1200">
          <a:solidFill>
            <a:schemeClr val="tx1"/>
          </a:solidFill>
          <a:latin typeface="+mj-lt"/>
          <a:ea typeface="+mj-ea"/>
          <a:cs typeface="+mj-cs"/>
        </a:defRPr>
      </a:lvl1pPr>
    </p:titleStyle>
    <p:bodyStyle>
      <a:lvl1pPr marL="128538" indent="-128538" algn="l" defTabSz="171384" rtl="0" eaLnBrk="1" latinLnBrk="0" hangingPunct="1">
        <a:spcBef>
          <a:spcPct val="20000"/>
        </a:spcBef>
        <a:buFont typeface="Arial"/>
        <a:buChar char="•"/>
        <a:defRPr sz="1200" kern="1200">
          <a:solidFill>
            <a:schemeClr val="tx1"/>
          </a:solidFill>
          <a:latin typeface="+mn-lt"/>
          <a:ea typeface="+mn-ea"/>
          <a:cs typeface="+mn-cs"/>
        </a:defRPr>
      </a:lvl1pPr>
      <a:lvl2pPr marL="278501" indent="-107116" algn="l" defTabSz="171384" rtl="0" eaLnBrk="1" latinLnBrk="0" hangingPunct="1">
        <a:spcBef>
          <a:spcPct val="20000"/>
        </a:spcBef>
        <a:buFont typeface="Arial"/>
        <a:buChar char="–"/>
        <a:defRPr sz="1000" kern="1200">
          <a:solidFill>
            <a:schemeClr val="tx1"/>
          </a:solidFill>
          <a:latin typeface="+mn-lt"/>
          <a:ea typeface="+mn-ea"/>
          <a:cs typeface="+mn-cs"/>
        </a:defRPr>
      </a:lvl2pPr>
      <a:lvl3pPr marL="428462" indent="-85692" algn="l" defTabSz="171384" rtl="0" eaLnBrk="1" latinLnBrk="0" hangingPunct="1">
        <a:spcBef>
          <a:spcPct val="20000"/>
        </a:spcBef>
        <a:buFont typeface="Arial"/>
        <a:buChar char="•"/>
        <a:defRPr sz="900" kern="1200">
          <a:solidFill>
            <a:schemeClr val="tx1"/>
          </a:solidFill>
          <a:latin typeface="+mn-lt"/>
          <a:ea typeface="+mn-ea"/>
          <a:cs typeface="+mn-cs"/>
        </a:defRPr>
      </a:lvl3pPr>
      <a:lvl4pPr marL="599847" indent="-85692" algn="l" defTabSz="171384" rtl="0" eaLnBrk="1" latinLnBrk="0" hangingPunct="1">
        <a:spcBef>
          <a:spcPct val="20000"/>
        </a:spcBef>
        <a:buFont typeface="Arial"/>
        <a:buChar char="–"/>
        <a:defRPr sz="700" kern="1200">
          <a:solidFill>
            <a:schemeClr val="tx1"/>
          </a:solidFill>
          <a:latin typeface="+mn-lt"/>
          <a:ea typeface="+mn-ea"/>
          <a:cs typeface="+mn-cs"/>
        </a:defRPr>
      </a:lvl4pPr>
      <a:lvl5pPr marL="771232" indent="-85692" algn="l" defTabSz="171384" rtl="0" eaLnBrk="1" latinLnBrk="0" hangingPunct="1">
        <a:spcBef>
          <a:spcPct val="20000"/>
        </a:spcBef>
        <a:buFont typeface="Arial"/>
        <a:buChar char="»"/>
        <a:defRPr sz="700" kern="1200">
          <a:solidFill>
            <a:schemeClr val="tx1"/>
          </a:solidFill>
          <a:latin typeface="+mn-lt"/>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p:bodyStyle>
    <p:other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notesSlide" Target="../notesSlides/notesSlide9.xml"/><Relationship Id="rId16" Type="http://schemas.openxmlformats.org/officeDocument/2006/relationships/image" Target="../media/image45.svg"/><Relationship Id="rId20" Type="http://schemas.openxmlformats.org/officeDocument/2006/relationships/image" Target="../media/image49.svg"/><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39.svg"/><Relationship Id="rId19" Type="http://schemas.openxmlformats.org/officeDocument/2006/relationships/image" Target="../media/image48.pn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jpe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jpeg"/><Relationship Id="rId1" Type="http://schemas.openxmlformats.org/officeDocument/2006/relationships/slideLayout" Target="../slideLayouts/slideLayout5.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jpeg"/><Relationship Id="rId15" Type="http://schemas.openxmlformats.org/officeDocument/2006/relationships/image" Target="../media/image6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jpeg"/><Relationship Id="rId7" Type="http://schemas.openxmlformats.org/officeDocument/2006/relationships/image" Target="../media/image23.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D845B26-D298-2349-B08F-A2D1BA659801}"/>
              </a:ext>
            </a:extLst>
          </p:cNvPr>
          <p:cNvSpPr/>
          <p:nvPr/>
        </p:nvSpPr>
        <p:spPr>
          <a:xfrm>
            <a:off x="496560" y="1678336"/>
            <a:ext cx="6933695" cy="3699989"/>
          </a:xfrm>
          <a:prstGeom prst="ellipse">
            <a:avLst/>
          </a:prstGeom>
          <a:solidFill>
            <a:schemeClr val="tx1">
              <a:alpha val="20000"/>
            </a:schemeClr>
          </a:solidFill>
          <a:ln>
            <a:noFill/>
          </a:ln>
          <a:effectLst>
            <a:outerShdw blurRad="40000" dist="23000" dir="5400000" rotWithShape="0">
              <a:srgbClr val="000000">
                <a:alpha val="35000"/>
              </a:srgbClr>
            </a:outerShdw>
            <a:softEdge rad="647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Titel 14"/>
          <p:cNvSpPr>
            <a:spLocks noGrp="1"/>
          </p:cNvSpPr>
          <p:nvPr>
            <p:ph type="title"/>
          </p:nvPr>
        </p:nvSpPr>
        <p:spPr>
          <a:xfrm>
            <a:off x="1845052" y="2989212"/>
            <a:ext cx="6124904" cy="1078238"/>
          </a:xfrm>
          <a:prstGeom prst="rect">
            <a:avLst/>
          </a:prstGeom>
          <a:noFill/>
          <a:effectLst>
            <a:outerShdw blurRad="50800" dist="38100" dir="2700000" algn="tl" rotWithShape="0">
              <a:prstClr val="black">
                <a:alpha val="40000"/>
              </a:prstClr>
            </a:outerShdw>
          </a:effectLst>
        </p:spPr>
        <p:txBody>
          <a:bodyPr lIns="0" tIns="0" rIns="0" bIns="0">
            <a:normAutofit/>
          </a:bodyPr>
          <a:lstStyle>
            <a:lvl1pPr algn="l">
              <a:lnSpc>
                <a:spcPts val="8000"/>
              </a:lnSpc>
              <a:defRPr sz="8000" b="1" i="0">
                <a:solidFill>
                  <a:schemeClr val="bg1"/>
                </a:solidFill>
                <a:latin typeface="Avenir LT Std 65 Medium"/>
                <a:cs typeface="Avenir LT Std 65 Medium"/>
              </a:defRPr>
            </a:lvl1pPr>
          </a:lstStyle>
          <a:p>
            <a:pPr>
              <a:lnSpc>
                <a:spcPts val="3749"/>
              </a:lnSpc>
            </a:pPr>
            <a:r>
              <a:rPr lang="de-DE" sz="4000" b="0" dirty="0">
                <a:latin typeface="Avenir LT Std 35 Light" panose="020B0402020203020204" pitchFamily="34" charset="77"/>
              </a:rPr>
              <a:t>Projekte, Lösungen, Partnerschaften</a:t>
            </a:r>
          </a:p>
        </p:txBody>
      </p:sp>
      <p:sp>
        <p:nvSpPr>
          <p:cNvPr id="7" name="Rectangle 3"/>
          <p:cNvSpPr>
            <a:spLocks noGrp="1" noChangeArrowheads="1"/>
          </p:cNvSpPr>
          <p:nvPr>
            <p:ph type="subTitle" idx="4294967295"/>
          </p:nvPr>
        </p:nvSpPr>
        <p:spPr>
          <a:xfrm>
            <a:off x="1845052" y="4094453"/>
            <a:ext cx="6762618" cy="783087"/>
          </a:xfrm>
          <a:prstGeom prst="rect">
            <a:avLst/>
          </a:prstGeom>
          <a:ln>
            <a:noFill/>
          </a:ln>
          <a:effectLst>
            <a:outerShdw blurRad="50800" dist="12700" dir="2700000" algn="tl" rotWithShape="0">
              <a:prstClr val="black">
                <a:alpha val="40000"/>
              </a:prstClr>
            </a:outerShdw>
          </a:effectLst>
        </p:spPr>
        <p:txBody>
          <a:bodyPr lIns="0" tIns="0" rIns="0" bIns="0"/>
          <a:lstStyle>
            <a:lvl1pPr marL="0" indent="0" algn="l">
              <a:buFont typeface="Wingdings" pitchFamily="2" charset="2"/>
              <a:buNone/>
              <a:defRPr sz="4000" baseline="0" smtClean="0">
                <a:solidFill>
                  <a:srgbClr val="FFFFFF"/>
                </a:solidFill>
                <a:latin typeface="Avenir LT Std 55 Roman"/>
                <a:cs typeface="Avenir LT Std 55 Roman"/>
              </a:defRPr>
            </a:lvl1pPr>
          </a:lstStyle>
          <a:p>
            <a:r>
              <a:rPr lang="de-DE" sz="1800" b="1" dirty="0">
                <a:solidFill>
                  <a:schemeClr val="bg1"/>
                </a:solidFill>
                <a:latin typeface="Avenir LT Std 55 Roman" panose="020B0503020203020204" pitchFamily="34" charset="0"/>
              </a:rPr>
              <a:t>Die M&amp;P Gruppe stellt sich vor.</a:t>
            </a:r>
          </a:p>
        </p:txBody>
      </p:sp>
      <p:sp>
        <p:nvSpPr>
          <p:cNvPr id="5" name="Fußzeilenplatzhalter 6">
            <a:extLst>
              <a:ext uri="{FF2B5EF4-FFF2-40B4-BE49-F238E27FC236}">
                <a16:creationId xmlns:a16="http://schemas.microsoft.com/office/drawing/2014/main" id="{209E91BC-B5C5-9B4A-A0D3-47358B1BB51C}"/>
              </a:ext>
            </a:extLst>
          </p:cNvPr>
          <p:cNvSpPr txBox="1">
            <a:spLocks/>
          </p:cNvSpPr>
          <p:nvPr/>
        </p:nvSpPr>
        <p:spPr>
          <a:xfrm>
            <a:off x="1845052" y="4869656"/>
            <a:ext cx="1290035" cy="273844"/>
          </a:xfrm>
          <a:prstGeom prst="rect">
            <a:avLst/>
          </a:prstGeom>
        </p:spPr>
        <p:txBody>
          <a:bodyPr lIns="0"/>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r>
              <a:rPr lang="de-DE" dirty="0">
                <a:solidFill>
                  <a:srgbClr val="FFFFFF"/>
                </a:solidFill>
                <a:latin typeface="Avenir LT Std 55 Roman" panose="020B0503020203020204" pitchFamily="34" charset="77"/>
              </a:rPr>
              <a:t>06/2024</a:t>
            </a:r>
          </a:p>
        </p:txBody>
      </p:sp>
    </p:spTree>
    <p:extLst>
      <p:ext uri="{BB962C8B-B14F-4D97-AF65-F5344CB8AC3E}">
        <p14:creationId xmlns:p14="http://schemas.microsoft.com/office/powerpoint/2010/main" val="632621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058BB8E-30F6-D84F-6863-09C3ED00BBB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
            <a:ext cx="7719152" cy="5151845"/>
          </a:xfrm>
          <a:prstGeom prst="rect">
            <a:avLst/>
          </a:prstGeom>
        </p:spPr>
      </p:pic>
      <p:sp>
        <p:nvSpPr>
          <p:cNvPr id="22" name="Rechteck 21">
            <a:extLst>
              <a:ext uri="{FF2B5EF4-FFF2-40B4-BE49-F238E27FC236}">
                <a16:creationId xmlns:a16="http://schemas.microsoft.com/office/drawing/2014/main" id="{BFD631F7-D768-E647-B8EE-07340B95282F}"/>
              </a:ext>
            </a:extLst>
          </p:cNvPr>
          <p:cNvSpPr/>
          <p:nvPr/>
        </p:nvSpPr>
        <p:spPr>
          <a:xfrm>
            <a:off x="4572000" y="-1"/>
            <a:ext cx="4572000" cy="51435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Foliennummernplatzhalter 1">
            <a:extLst>
              <a:ext uri="{FF2B5EF4-FFF2-40B4-BE49-F238E27FC236}">
                <a16:creationId xmlns:a16="http://schemas.microsoft.com/office/drawing/2014/main" id="{DD700BE1-524D-ED48-8646-7F8FC1CADE89}"/>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10</a:t>
            </a:fld>
            <a:endParaRPr lang="de-DE">
              <a:solidFill>
                <a:srgbClr val="606A73"/>
              </a:solidFill>
            </a:endParaRPr>
          </a:p>
        </p:txBody>
      </p:sp>
      <p:sp>
        <p:nvSpPr>
          <p:cNvPr id="37" name="Titel 2">
            <a:extLst>
              <a:ext uri="{FF2B5EF4-FFF2-40B4-BE49-F238E27FC236}">
                <a16:creationId xmlns:a16="http://schemas.microsoft.com/office/drawing/2014/main" id="{60A644A8-27A2-3A49-AE4D-2FC13216B283}"/>
              </a:ext>
            </a:extLst>
          </p:cNvPr>
          <p:cNvSpPr>
            <a:spLocks noGrp="1"/>
          </p:cNvSpPr>
          <p:nvPr>
            <p:ph type="title"/>
          </p:nvPr>
        </p:nvSpPr>
        <p:spPr>
          <a:xfrm>
            <a:off x="5064369" y="1022612"/>
            <a:ext cx="4027269" cy="1096091"/>
          </a:xfrm>
          <a:prstGeom prst="rect">
            <a:avLst/>
          </a:prstGeom>
        </p:spPr>
        <p:txBody>
          <a:bodyPr/>
          <a:lstStyle/>
          <a:p>
            <a:pPr>
              <a:lnSpc>
                <a:spcPts val="2800"/>
              </a:lnSpc>
            </a:pPr>
            <a:r>
              <a:rPr lang="de-DE" sz="2500" b="0" dirty="0">
                <a:solidFill>
                  <a:schemeClr val="bg1"/>
                </a:solidFill>
                <a:latin typeface="Avenir LT Std 35 Light" panose="020B0402020203020204" pitchFamily="34" charset="77"/>
              </a:rPr>
              <a:t>Mit digitaler</a:t>
            </a:r>
            <a:br>
              <a:rPr lang="de-DE" sz="2500" b="0" dirty="0">
                <a:solidFill>
                  <a:schemeClr val="bg1"/>
                </a:solidFill>
                <a:latin typeface="Avenir LT Std 35 Light" panose="020B0402020203020204" pitchFamily="34" charset="77"/>
              </a:rPr>
            </a:br>
            <a:r>
              <a:rPr lang="de-DE" sz="2500" b="0" dirty="0">
                <a:solidFill>
                  <a:schemeClr val="bg1"/>
                </a:solidFill>
                <a:latin typeface="Avenir LT Std 35 Light" panose="020B0402020203020204" pitchFamily="34" charset="77"/>
              </a:rPr>
              <a:t>Expertise zu </a:t>
            </a:r>
            <a:r>
              <a:rPr lang="de-DE" sz="2500" dirty="0">
                <a:solidFill>
                  <a:schemeClr val="accent1"/>
                </a:solidFill>
                <a:latin typeface="Avenir LT Std 55 Roman" panose="020B0503020203020204" pitchFamily="34" charset="77"/>
              </a:rPr>
              <a:t>innovativen</a:t>
            </a:r>
            <a:br>
              <a:rPr lang="de-DE" sz="2500" b="0" dirty="0">
                <a:solidFill>
                  <a:schemeClr val="bg1"/>
                </a:solidFill>
                <a:latin typeface="Avenir LT Std 35 Light" panose="020B0402020203020204" pitchFamily="34" charset="77"/>
              </a:rPr>
            </a:br>
            <a:r>
              <a:rPr lang="de-DE" sz="2500" dirty="0">
                <a:solidFill>
                  <a:schemeClr val="accent1"/>
                </a:solidFill>
                <a:latin typeface="Avenir LT Std 55 Roman" panose="020B0503020203020204" pitchFamily="34" charset="77"/>
              </a:rPr>
              <a:t>Infrastrukturen</a:t>
            </a:r>
          </a:p>
        </p:txBody>
      </p:sp>
      <p:sp>
        <p:nvSpPr>
          <p:cNvPr id="23" name="Titel 2">
            <a:extLst>
              <a:ext uri="{FF2B5EF4-FFF2-40B4-BE49-F238E27FC236}">
                <a16:creationId xmlns:a16="http://schemas.microsoft.com/office/drawing/2014/main" id="{B2BE8691-53E6-D145-9036-98DD494CB652}"/>
              </a:ext>
            </a:extLst>
          </p:cNvPr>
          <p:cNvSpPr txBox="1">
            <a:spLocks/>
          </p:cNvSpPr>
          <p:nvPr/>
        </p:nvSpPr>
        <p:spPr>
          <a:xfrm>
            <a:off x="5064369" y="2338125"/>
            <a:ext cx="3477576"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250"/>
              </a:lnSpc>
              <a:spcBef>
                <a:spcPts val="0"/>
              </a:spcBef>
              <a:defRPr/>
            </a:pPr>
            <a:r>
              <a:rPr lang="de-DE" sz="900" b="0" dirty="0">
                <a:solidFill>
                  <a:schemeClr val="bg1"/>
                </a:solidFill>
                <a:latin typeface="Avenir LT Std 45 Book" panose="020B0502020203020204" pitchFamily="34" charset="77"/>
              </a:rPr>
              <a:t>Ob Neubau oder Sanierung, Energieoptimierung oder internationales Großprojekt: Die Ingenieure von M&amp;P bieten ein komplettes Leistungsspektrum als technischer Generalplaner in allen Leistungsphasen der HOAI. Unsere Lösungskompetenz kommt aus einer Hand und ist auf die Zukunft ausgerichtet. Gebäude von morgen bauen auf smarte Weiterentwicklung. In der Immobilien- und Baubranche ist M&amp;P State </a:t>
            </a:r>
            <a:r>
              <a:rPr lang="de-DE" sz="900" b="0" dirty="0" err="1">
                <a:solidFill>
                  <a:schemeClr val="bg1"/>
                </a:solidFill>
                <a:latin typeface="Avenir LT Std 45 Book" panose="020B0502020203020204" pitchFamily="34" charset="77"/>
              </a:rPr>
              <a:t>of</a:t>
            </a:r>
            <a:r>
              <a:rPr lang="de-DE" sz="900" b="0" dirty="0">
                <a:solidFill>
                  <a:schemeClr val="bg1"/>
                </a:solidFill>
                <a:latin typeface="Avenir LT Std 45 Book" panose="020B0502020203020204" pitchFamily="34" charset="77"/>
              </a:rPr>
              <a:t> </a:t>
            </a:r>
            <a:r>
              <a:rPr lang="de-DE" sz="900" b="0" dirty="0" err="1">
                <a:solidFill>
                  <a:schemeClr val="bg1"/>
                </a:solidFill>
                <a:latin typeface="Avenir LT Std 45 Book" panose="020B0502020203020204" pitchFamily="34" charset="77"/>
              </a:rPr>
              <a:t>the</a:t>
            </a:r>
            <a:r>
              <a:rPr lang="de-DE" sz="900" b="0" dirty="0">
                <a:solidFill>
                  <a:schemeClr val="bg1"/>
                </a:solidFill>
                <a:latin typeface="Avenir LT Std 45 Book" panose="020B0502020203020204" pitchFamily="34" charset="77"/>
              </a:rPr>
              <a:t> Art: Wir begleiten Bauvorhaben vom Projektstart bis zur Betriebsphase mit umfassendem technischen Know-how, modernsten IT-Tools und modellbasierten Planungsmethoden nach BIM (Building Information Modeling). Unsere digitalisierte Planungskompetenz hebt die Prozesseffizienz in jedem Projektabschnitt auf das nächste Level und macht Fortschritt sofort sichtbar. Lifecycle Engineering in einer neuen Dimension – für alle Gewerke der Kostengruppe 400.</a:t>
            </a:r>
          </a:p>
        </p:txBody>
      </p:sp>
      <p:sp>
        <p:nvSpPr>
          <p:cNvPr id="35" name="Fußzeilenplatzhalter 6">
            <a:extLst>
              <a:ext uri="{FF2B5EF4-FFF2-40B4-BE49-F238E27FC236}">
                <a16:creationId xmlns:a16="http://schemas.microsoft.com/office/drawing/2014/main" id="{196F0826-AAE8-E548-BC61-99998EB39035}"/>
              </a:ext>
            </a:extLst>
          </p:cNvPr>
          <p:cNvSpPr txBox="1">
            <a:spLocks/>
          </p:cNvSpPr>
          <p:nvPr/>
        </p:nvSpPr>
        <p:spPr>
          <a:xfrm>
            <a:off x="540000" y="177800"/>
            <a:ext cx="1287283" cy="184150"/>
          </a:xfrm>
          <a:prstGeom prst="rect">
            <a:avLst/>
          </a:prstGeom>
          <a:solidFill>
            <a:schemeClr val="tx1"/>
          </a:solidFill>
        </p:spPr>
        <p:txBody>
          <a:bodyPr wrap="squar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a:solidFill>
                  <a:schemeClr val="bg1"/>
                </a:solidFill>
                <a:latin typeface="Avenir LT Std 55 Roman" panose="020B0503020203020204" pitchFamily="34" charset="77"/>
              </a:rPr>
              <a:t>Die M&amp;P Gruppe stellt sich vor.</a:t>
            </a:r>
            <a:endParaRPr lang="de-DE" sz="600" dirty="0">
              <a:solidFill>
                <a:schemeClr val="bg1"/>
              </a:solidFill>
              <a:latin typeface="Avenir LT Std 55 Roman" panose="020B0503020203020204" pitchFamily="34" charset="77"/>
            </a:endParaRPr>
          </a:p>
        </p:txBody>
      </p:sp>
      <p:sp>
        <p:nvSpPr>
          <p:cNvPr id="4" name="Inhaltsplatzhalter 12">
            <a:extLst>
              <a:ext uri="{FF2B5EF4-FFF2-40B4-BE49-F238E27FC236}">
                <a16:creationId xmlns:a16="http://schemas.microsoft.com/office/drawing/2014/main" id="{4991B76B-A39C-DDDB-4A0A-39FCACCD1A00}"/>
              </a:ext>
            </a:extLst>
          </p:cNvPr>
          <p:cNvSpPr txBox="1">
            <a:spLocks/>
          </p:cNvSpPr>
          <p:nvPr/>
        </p:nvSpPr>
        <p:spPr>
          <a:xfrm>
            <a:off x="4571998" y="169159"/>
            <a:ext cx="846487" cy="216776"/>
          </a:xfrm>
          <a:prstGeom prst="rect">
            <a:avLst/>
          </a:prstGeom>
          <a:solidFill>
            <a:schemeClr val="accent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ENGINEERING</a:t>
            </a:r>
          </a:p>
        </p:txBody>
      </p:sp>
      <p:grpSp>
        <p:nvGrpSpPr>
          <p:cNvPr id="5" name="Gruppieren 4">
            <a:extLst>
              <a:ext uri="{FF2B5EF4-FFF2-40B4-BE49-F238E27FC236}">
                <a16:creationId xmlns:a16="http://schemas.microsoft.com/office/drawing/2014/main" id="{787D6B50-E6B2-3987-57D5-F7196A00F160}"/>
              </a:ext>
            </a:extLst>
          </p:cNvPr>
          <p:cNvGrpSpPr/>
          <p:nvPr/>
        </p:nvGrpSpPr>
        <p:grpSpPr>
          <a:xfrm>
            <a:off x="370141" y="3294600"/>
            <a:ext cx="1244031" cy="1475835"/>
            <a:chOff x="1759299" y="3970136"/>
            <a:chExt cx="1244031" cy="1475835"/>
          </a:xfrm>
        </p:grpSpPr>
        <p:sp>
          <p:nvSpPr>
            <p:cNvPr id="6" name="Inhaltsplatzhalter 12">
              <a:extLst>
                <a:ext uri="{FF2B5EF4-FFF2-40B4-BE49-F238E27FC236}">
                  <a16:creationId xmlns:a16="http://schemas.microsoft.com/office/drawing/2014/main" id="{AD7A53E2-9414-4CB9-B1F0-FA7521F0AE3E}"/>
                </a:ext>
              </a:extLst>
            </p:cNvPr>
            <p:cNvSpPr txBox="1">
              <a:spLocks/>
            </p:cNvSpPr>
            <p:nvPr/>
          </p:nvSpPr>
          <p:spPr>
            <a:xfrm>
              <a:off x="1759299" y="3970136"/>
              <a:ext cx="1074113"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Font typeface="Lucida Grande"/>
                <a:buNone/>
              </a:pPr>
              <a:r>
                <a:rPr lang="de-DE" sz="700" dirty="0">
                  <a:latin typeface="Avenir LT Std 45 Book" panose="020B0502020203020204" pitchFamily="34" charset="77"/>
                </a:rPr>
                <a:t>TGA-Generalplanung</a:t>
              </a:r>
            </a:p>
          </p:txBody>
        </p:sp>
        <p:sp>
          <p:nvSpPr>
            <p:cNvPr id="7" name="Inhaltsplatzhalter 12">
              <a:extLst>
                <a:ext uri="{FF2B5EF4-FFF2-40B4-BE49-F238E27FC236}">
                  <a16:creationId xmlns:a16="http://schemas.microsoft.com/office/drawing/2014/main" id="{7E9B2D5C-E63D-11B7-863A-6806E6DC4164}"/>
                </a:ext>
              </a:extLst>
            </p:cNvPr>
            <p:cNvSpPr txBox="1">
              <a:spLocks/>
            </p:cNvSpPr>
            <p:nvPr/>
          </p:nvSpPr>
          <p:spPr>
            <a:xfrm>
              <a:off x="1759299" y="4223699"/>
              <a:ext cx="113342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BIM &amp; Digitales Planen</a:t>
              </a:r>
            </a:p>
          </p:txBody>
        </p:sp>
        <p:sp>
          <p:nvSpPr>
            <p:cNvPr id="8" name="Inhaltsplatzhalter 12">
              <a:extLst>
                <a:ext uri="{FF2B5EF4-FFF2-40B4-BE49-F238E27FC236}">
                  <a16:creationId xmlns:a16="http://schemas.microsoft.com/office/drawing/2014/main" id="{55547486-F887-E05A-07DC-59C51E65260D}"/>
                </a:ext>
              </a:extLst>
            </p:cNvPr>
            <p:cNvSpPr txBox="1">
              <a:spLocks/>
            </p:cNvSpPr>
            <p:nvPr/>
          </p:nvSpPr>
          <p:spPr>
            <a:xfrm>
              <a:off x="1759299" y="4477262"/>
              <a:ext cx="1244031"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Lean Projektmanagement</a:t>
              </a:r>
            </a:p>
          </p:txBody>
        </p:sp>
        <p:sp>
          <p:nvSpPr>
            <p:cNvPr id="9" name="Inhaltsplatzhalter 12">
              <a:extLst>
                <a:ext uri="{FF2B5EF4-FFF2-40B4-BE49-F238E27FC236}">
                  <a16:creationId xmlns:a16="http://schemas.microsoft.com/office/drawing/2014/main" id="{F1CB8D9C-28B4-3D75-A329-F748FE7067F4}"/>
                </a:ext>
              </a:extLst>
            </p:cNvPr>
            <p:cNvSpPr txBox="1">
              <a:spLocks/>
            </p:cNvSpPr>
            <p:nvPr/>
          </p:nvSpPr>
          <p:spPr>
            <a:xfrm>
              <a:off x="1759299" y="4730825"/>
              <a:ext cx="117349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Joint Venture TGA 360°</a:t>
              </a:r>
            </a:p>
          </p:txBody>
        </p:sp>
        <p:sp>
          <p:nvSpPr>
            <p:cNvPr id="10" name="Inhaltsplatzhalter 12">
              <a:extLst>
                <a:ext uri="{FF2B5EF4-FFF2-40B4-BE49-F238E27FC236}">
                  <a16:creationId xmlns:a16="http://schemas.microsoft.com/office/drawing/2014/main" id="{F9B233E9-BDFA-7D64-4D50-A287AE43B810}"/>
                </a:ext>
              </a:extLst>
            </p:cNvPr>
            <p:cNvSpPr txBox="1">
              <a:spLocks/>
            </p:cNvSpPr>
            <p:nvPr/>
          </p:nvSpPr>
          <p:spPr>
            <a:xfrm>
              <a:off x="1759299" y="4980010"/>
              <a:ext cx="819235"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Masterplanung</a:t>
              </a:r>
            </a:p>
          </p:txBody>
        </p:sp>
        <p:sp>
          <p:nvSpPr>
            <p:cNvPr id="11" name="Inhaltsplatzhalter 12">
              <a:extLst>
                <a:ext uri="{FF2B5EF4-FFF2-40B4-BE49-F238E27FC236}">
                  <a16:creationId xmlns:a16="http://schemas.microsoft.com/office/drawing/2014/main" id="{86FE31AB-9878-F432-43F7-9D0804CDE8AC}"/>
                </a:ext>
              </a:extLst>
            </p:cNvPr>
            <p:cNvSpPr txBox="1">
              <a:spLocks/>
            </p:cNvSpPr>
            <p:nvPr/>
          </p:nvSpPr>
          <p:spPr>
            <a:xfrm>
              <a:off x="1759299" y="5229195"/>
              <a:ext cx="113502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Green-Building-Design</a:t>
              </a:r>
            </a:p>
          </p:txBody>
        </p:sp>
      </p:grpSp>
      <p:grpSp>
        <p:nvGrpSpPr>
          <p:cNvPr id="12" name="Gruppieren 11">
            <a:extLst>
              <a:ext uri="{FF2B5EF4-FFF2-40B4-BE49-F238E27FC236}">
                <a16:creationId xmlns:a16="http://schemas.microsoft.com/office/drawing/2014/main" id="{84A43692-F1B5-141D-2781-FDD6FAFE9803}"/>
              </a:ext>
            </a:extLst>
          </p:cNvPr>
          <p:cNvGrpSpPr/>
          <p:nvPr/>
        </p:nvGrpSpPr>
        <p:grpSpPr>
          <a:xfrm>
            <a:off x="1224281" y="3294600"/>
            <a:ext cx="1883237" cy="1475835"/>
            <a:chOff x="1930673" y="1959536"/>
            <a:chExt cx="1883237" cy="1475835"/>
          </a:xfrm>
        </p:grpSpPr>
        <p:sp>
          <p:nvSpPr>
            <p:cNvPr id="13" name="Inhaltsplatzhalter 12">
              <a:extLst>
                <a:ext uri="{FF2B5EF4-FFF2-40B4-BE49-F238E27FC236}">
                  <a16:creationId xmlns:a16="http://schemas.microsoft.com/office/drawing/2014/main" id="{80F8687A-6D25-41C7-FBFC-7865EBDC00E7}"/>
                </a:ext>
              </a:extLst>
            </p:cNvPr>
            <p:cNvSpPr txBox="1">
              <a:spLocks/>
            </p:cNvSpPr>
            <p:nvPr/>
          </p:nvSpPr>
          <p:spPr>
            <a:xfrm>
              <a:off x="2192306" y="1959536"/>
              <a:ext cx="98594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System­engineering</a:t>
              </a:r>
            </a:p>
          </p:txBody>
        </p:sp>
        <p:sp>
          <p:nvSpPr>
            <p:cNvPr id="14" name="Inhaltsplatzhalter 12">
              <a:extLst>
                <a:ext uri="{FF2B5EF4-FFF2-40B4-BE49-F238E27FC236}">
                  <a16:creationId xmlns:a16="http://schemas.microsoft.com/office/drawing/2014/main" id="{9E4A14BF-F177-6BAA-B54F-F81AB38123CD}"/>
                </a:ext>
              </a:extLst>
            </p:cNvPr>
            <p:cNvSpPr txBox="1">
              <a:spLocks/>
            </p:cNvSpPr>
            <p:nvPr/>
          </p:nvSpPr>
          <p:spPr>
            <a:xfrm>
              <a:off x="2244470" y="2213099"/>
              <a:ext cx="156944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Sonderengineering &amp; Prototyping</a:t>
              </a:r>
            </a:p>
          </p:txBody>
        </p:sp>
        <p:sp>
          <p:nvSpPr>
            <p:cNvPr id="15" name="Inhaltsplatzhalter 12">
              <a:extLst>
                <a:ext uri="{FF2B5EF4-FFF2-40B4-BE49-F238E27FC236}">
                  <a16:creationId xmlns:a16="http://schemas.microsoft.com/office/drawing/2014/main" id="{17156071-70CE-C3BB-1A69-92B1F642B8BB}"/>
                </a:ext>
              </a:extLst>
            </p:cNvPr>
            <p:cNvSpPr txBox="1">
              <a:spLocks/>
            </p:cNvSpPr>
            <p:nvPr/>
          </p:nvSpPr>
          <p:spPr>
            <a:xfrm>
              <a:off x="2355454" y="2466662"/>
              <a:ext cx="115586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Gebäudedigitalisierung</a:t>
              </a:r>
            </a:p>
          </p:txBody>
        </p:sp>
        <p:sp>
          <p:nvSpPr>
            <p:cNvPr id="17" name="Inhaltsplatzhalter 12">
              <a:extLst>
                <a:ext uri="{FF2B5EF4-FFF2-40B4-BE49-F238E27FC236}">
                  <a16:creationId xmlns:a16="http://schemas.microsoft.com/office/drawing/2014/main" id="{079D13DF-369A-34C7-5CA5-538C442F28D6}"/>
                </a:ext>
              </a:extLst>
            </p:cNvPr>
            <p:cNvSpPr txBox="1">
              <a:spLocks/>
            </p:cNvSpPr>
            <p:nvPr/>
          </p:nvSpPr>
          <p:spPr>
            <a:xfrm>
              <a:off x="2283899" y="2720225"/>
              <a:ext cx="96350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Qualitäts­sicherung</a:t>
              </a:r>
            </a:p>
          </p:txBody>
        </p:sp>
        <p:sp>
          <p:nvSpPr>
            <p:cNvPr id="18" name="Inhaltsplatzhalter 12">
              <a:extLst>
                <a:ext uri="{FF2B5EF4-FFF2-40B4-BE49-F238E27FC236}">
                  <a16:creationId xmlns:a16="http://schemas.microsoft.com/office/drawing/2014/main" id="{C148312E-F857-1020-8658-16C6188AB222}"/>
                </a:ext>
              </a:extLst>
            </p:cNvPr>
            <p:cNvSpPr txBox="1">
              <a:spLocks/>
            </p:cNvSpPr>
            <p:nvPr/>
          </p:nvSpPr>
          <p:spPr>
            <a:xfrm>
              <a:off x="1930673" y="2969410"/>
              <a:ext cx="136585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Commissioning &amp; Simulation</a:t>
              </a:r>
            </a:p>
          </p:txBody>
        </p:sp>
        <p:sp>
          <p:nvSpPr>
            <p:cNvPr id="19" name="Inhaltsplatzhalter 12">
              <a:extLst>
                <a:ext uri="{FF2B5EF4-FFF2-40B4-BE49-F238E27FC236}">
                  <a16:creationId xmlns:a16="http://schemas.microsoft.com/office/drawing/2014/main" id="{9C1A30BC-EECE-59F7-C6CB-A787A61ED44A}"/>
                </a:ext>
              </a:extLst>
            </p:cNvPr>
            <p:cNvSpPr txBox="1">
              <a:spLocks/>
            </p:cNvSpPr>
            <p:nvPr/>
          </p:nvSpPr>
          <p:spPr>
            <a:xfrm>
              <a:off x="2244470" y="3218595"/>
              <a:ext cx="119433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Technical-Due-Diligence</a:t>
              </a:r>
            </a:p>
          </p:txBody>
        </p:sp>
      </p:grpSp>
    </p:spTree>
    <p:extLst>
      <p:ext uri="{BB962C8B-B14F-4D97-AF65-F5344CB8AC3E}">
        <p14:creationId xmlns:p14="http://schemas.microsoft.com/office/powerpoint/2010/main" val="262952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0DDA791-F847-AD4D-B3F9-D4FADD8609E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3827"/>
            <a:ext cx="7719152" cy="5144189"/>
          </a:xfrm>
          <a:prstGeom prst="rect">
            <a:avLst/>
          </a:prstGeom>
        </p:spPr>
      </p:pic>
      <p:sp>
        <p:nvSpPr>
          <p:cNvPr id="22" name="Rechteck 21">
            <a:extLst>
              <a:ext uri="{FF2B5EF4-FFF2-40B4-BE49-F238E27FC236}">
                <a16:creationId xmlns:a16="http://schemas.microsoft.com/office/drawing/2014/main" id="{BFD631F7-D768-E647-B8EE-07340B95282F}"/>
              </a:ext>
            </a:extLst>
          </p:cNvPr>
          <p:cNvSpPr/>
          <p:nvPr/>
        </p:nvSpPr>
        <p:spPr>
          <a:xfrm>
            <a:off x="4572000" y="-1"/>
            <a:ext cx="4572000" cy="51435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Foliennummernplatzhalter 1">
            <a:extLst>
              <a:ext uri="{FF2B5EF4-FFF2-40B4-BE49-F238E27FC236}">
                <a16:creationId xmlns:a16="http://schemas.microsoft.com/office/drawing/2014/main" id="{DD700BE1-524D-ED48-8646-7F8FC1CADE89}"/>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11</a:t>
            </a:fld>
            <a:endParaRPr lang="de-DE">
              <a:solidFill>
                <a:srgbClr val="606A73"/>
              </a:solidFill>
            </a:endParaRPr>
          </a:p>
        </p:txBody>
      </p:sp>
      <p:sp>
        <p:nvSpPr>
          <p:cNvPr id="37" name="Titel 2">
            <a:extLst>
              <a:ext uri="{FF2B5EF4-FFF2-40B4-BE49-F238E27FC236}">
                <a16:creationId xmlns:a16="http://schemas.microsoft.com/office/drawing/2014/main" id="{60A644A8-27A2-3A49-AE4D-2FC13216B283}"/>
              </a:ext>
            </a:extLst>
          </p:cNvPr>
          <p:cNvSpPr>
            <a:spLocks noGrp="1"/>
          </p:cNvSpPr>
          <p:nvPr>
            <p:ph type="title"/>
          </p:nvPr>
        </p:nvSpPr>
        <p:spPr>
          <a:xfrm>
            <a:off x="5064370" y="1022612"/>
            <a:ext cx="3255766" cy="1096091"/>
          </a:xfrm>
          <a:prstGeom prst="rect">
            <a:avLst/>
          </a:prstGeom>
        </p:spPr>
        <p:txBody>
          <a:bodyPr/>
          <a:lstStyle/>
          <a:p>
            <a:pPr>
              <a:lnSpc>
                <a:spcPts val="2800"/>
              </a:lnSpc>
            </a:pPr>
            <a:r>
              <a:rPr lang="de-DE" sz="2500" dirty="0">
                <a:solidFill>
                  <a:schemeClr val="bg2"/>
                </a:solidFill>
                <a:latin typeface="Avenir LT Std 55 Roman" panose="020B0503020203020204" pitchFamily="34" charset="77"/>
              </a:rPr>
              <a:t>Energie</a:t>
            </a:r>
            <a:br>
              <a:rPr lang="de-DE" sz="2500" b="0" dirty="0">
                <a:solidFill>
                  <a:schemeClr val="bg1"/>
                </a:solidFill>
                <a:latin typeface="Avenir LT Std 35 Light" panose="020B0402020203020204" pitchFamily="34" charset="77"/>
              </a:rPr>
            </a:br>
            <a:r>
              <a:rPr lang="de-DE" sz="2500" b="0" dirty="0">
                <a:solidFill>
                  <a:schemeClr val="bg1"/>
                </a:solidFill>
                <a:latin typeface="Avenir LT Std 35 Light" panose="020B0402020203020204" pitchFamily="34" charset="77"/>
              </a:rPr>
              <a:t>und </a:t>
            </a:r>
            <a:r>
              <a:rPr lang="de-DE" sz="2500" dirty="0">
                <a:solidFill>
                  <a:schemeClr val="bg2"/>
                </a:solidFill>
                <a:latin typeface="Avenir LT Std 55 Roman" panose="020B0503020203020204" pitchFamily="34" charset="77"/>
              </a:rPr>
              <a:t>Effizienz</a:t>
            </a:r>
            <a:br>
              <a:rPr lang="de-DE" sz="2500" b="0" dirty="0">
                <a:solidFill>
                  <a:schemeClr val="bg1"/>
                </a:solidFill>
                <a:latin typeface="Avenir LT Std 35 Light" panose="020B0402020203020204" pitchFamily="34" charset="77"/>
              </a:rPr>
            </a:br>
            <a:r>
              <a:rPr lang="de-DE" sz="2500" b="0" dirty="0">
                <a:solidFill>
                  <a:schemeClr val="bg1"/>
                </a:solidFill>
                <a:latin typeface="Avenir LT Std 35 Light" panose="020B0402020203020204" pitchFamily="34" charset="77"/>
              </a:rPr>
              <a:t>zusammendenken</a:t>
            </a:r>
            <a:endParaRPr lang="de-DE" sz="2500" dirty="0">
              <a:solidFill>
                <a:schemeClr val="accent1"/>
              </a:solidFill>
              <a:latin typeface="Avenir LT Std 55 Roman" panose="020B0503020203020204" pitchFamily="34" charset="77"/>
            </a:endParaRPr>
          </a:p>
        </p:txBody>
      </p:sp>
      <p:sp>
        <p:nvSpPr>
          <p:cNvPr id="23" name="Titel 2">
            <a:extLst>
              <a:ext uri="{FF2B5EF4-FFF2-40B4-BE49-F238E27FC236}">
                <a16:creationId xmlns:a16="http://schemas.microsoft.com/office/drawing/2014/main" id="{B2BE8691-53E6-D145-9036-98DD494CB652}"/>
              </a:ext>
            </a:extLst>
          </p:cNvPr>
          <p:cNvSpPr txBox="1">
            <a:spLocks/>
          </p:cNvSpPr>
          <p:nvPr/>
        </p:nvSpPr>
        <p:spPr>
          <a:xfrm>
            <a:off x="5064369" y="2338125"/>
            <a:ext cx="3477576"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250"/>
              </a:lnSpc>
              <a:spcBef>
                <a:spcPts val="0"/>
              </a:spcBef>
              <a:defRPr/>
            </a:pPr>
            <a:r>
              <a:rPr lang="de-DE" sz="900" b="0" dirty="0">
                <a:solidFill>
                  <a:schemeClr val="bg1"/>
                </a:solidFill>
                <a:latin typeface="Avenir LT Std 45 Book" panose="020B0502020203020204" pitchFamily="34" charset="77"/>
              </a:rPr>
              <a:t>Die Transformation der Energiewirtschaft ist der Schlüssel für eine CO</a:t>
            </a:r>
            <a:r>
              <a:rPr lang="de-DE" sz="900" b="0" baseline="-25000" dirty="0">
                <a:solidFill>
                  <a:schemeClr val="bg1"/>
                </a:solidFill>
                <a:latin typeface="Avenir LT Std 45 Book" panose="020B0502020203020204" pitchFamily="34" charset="77"/>
              </a:rPr>
              <a:t>2</a:t>
            </a:r>
            <a:r>
              <a:rPr lang="de-DE" sz="900" b="0" dirty="0">
                <a:solidFill>
                  <a:schemeClr val="bg1"/>
                </a:solidFill>
                <a:latin typeface="Avenir LT Std 45 Book" panose="020B0502020203020204" pitchFamily="34" charset="77"/>
              </a:rPr>
              <a:t>-neutrale Zukunft. Die Bau- und Immobilienwirtschaft wird zu einem wichtigen Akteur der Energiewende: Noch immer sind Gebäude für ein Drittel der globalen Treibhausgase-Emissionen verantwortlich. Aus den hohen Verbräuchen erwachsen enorme Potenziale für Energieeffizienz, die M&amp;P voll ausschöpft – über den gesamten Lebenszyklus eines Gebäudes hinweg: von cloudbasierter Potenzialanalyse über maßgeschneiderte Optimierungskonzepte bis hin zu Energieeffizienzpartnerschaften: Wir unterstützen Sie effektiv bei der Umsetzung Ihrer Nachhaltigkeitsstrategie!</a:t>
            </a:r>
          </a:p>
          <a:p>
            <a:pPr lvl="0">
              <a:lnSpc>
                <a:spcPts val="1250"/>
              </a:lnSpc>
              <a:spcBef>
                <a:spcPts val="0"/>
              </a:spcBef>
              <a:defRPr/>
            </a:pPr>
            <a:endParaRPr lang="de-DE" sz="900" b="0" dirty="0">
              <a:solidFill>
                <a:schemeClr val="bg1"/>
              </a:solidFill>
              <a:latin typeface="Avenir LT Std 45 Book" panose="020B0502020203020204" pitchFamily="34" charset="77"/>
            </a:endParaRPr>
          </a:p>
        </p:txBody>
      </p:sp>
      <p:sp>
        <p:nvSpPr>
          <p:cNvPr id="35" name="Fußzeilenplatzhalter 6">
            <a:extLst>
              <a:ext uri="{FF2B5EF4-FFF2-40B4-BE49-F238E27FC236}">
                <a16:creationId xmlns:a16="http://schemas.microsoft.com/office/drawing/2014/main" id="{196F0826-AAE8-E548-BC61-99998EB39035}"/>
              </a:ext>
            </a:extLst>
          </p:cNvPr>
          <p:cNvSpPr txBox="1">
            <a:spLocks/>
          </p:cNvSpPr>
          <p:nvPr/>
        </p:nvSpPr>
        <p:spPr>
          <a:xfrm>
            <a:off x="540000" y="177800"/>
            <a:ext cx="1287283" cy="184150"/>
          </a:xfrm>
          <a:prstGeom prst="rect">
            <a:avLst/>
          </a:prstGeom>
          <a:solidFill>
            <a:schemeClr val="tx1"/>
          </a:solidFill>
        </p:spPr>
        <p:txBody>
          <a:bodyPr wrap="squar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a:solidFill>
                  <a:schemeClr val="bg1"/>
                </a:solidFill>
                <a:latin typeface="Avenir LT Std 55 Roman" panose="020B0503020203020204" pitchFamily="34" charset="77"/>
              </a:rPr>
              <a:t>Die M&amp;P Gruppe stellt sich vor.</a:t>
            </a:r>
            <a:endParaRPr lang="de-DE" sz="600" dirty="0">
              <a:solidFill>
                <a:schemeClr val="bg1"/>
              </a:solidFill>
              <a:latin typeface="Avenir LT Std 55 Roman" panose="020B0503020203020204" pitchFamily="34" charset="77"/>
            </a:endParaRPr>
          </a:p>
        </p:txBody>
      </p:sp>
      <p:sp>
        <p:nvSpPr>
          <p:cNvPr id="4" name="Inhaltsplatzhalter 12">
            <a:extLst>
              <a:ext uri="{FF2B5EF4-FFF2-40B4-BE49-F238E27FC236}">
                <a16:creationId xmlns:a16="http://schemas.microsoft.com/office/drawing/2014/main" id="{4991B76B-A39C-DDDB-4A0A-39FCACCD1A00}"/>
              </a:ext>
            </a:extLst>
          </p:cNvPr>
          <p:cNvSpPr txBox="1">
            <a:spLocks/>
          </p:cNvSpPr>
          <p:nvPr/>
        </p:nvSpPr>
        <p:spPr>
          <a:xfrm>
            <a:off x="4572000" y="177800"/>
            <a:ext cx="606037" cy="216776"/>
          </a:xfrm>
          <a:prstGeom prst="rect">
            <a:avLst/>
          </a:prstGeom>
          <a:solidFill>
            <a:schemeClr val="bg2"/>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ENERGIE</a:t>
            </a:r>
          </a:p>
        </p:txBody>
      </p:sp>
      <p:grpSp>
        <p:nvGrpSpPr>
          <p:cNvPr id="2" name="Gruppieren 1">
            <a:extLst>
              <a:ext uri="{FF2B5EF4-FFF2-40B4-BE49-F238E27FC236}">
                <a16:creationId xmlns:a16="http://schemas.microsoft.com/office/drawing/2014/main" id="{06540359-4A03-ED93-4077-6753CE43AA01}"/>
              </a:ext>
            </a:extLst>
          </p:cNvPr>
          <p:cNvGrpSpPr/>
          <p:nvPr/>
        </p:nvGrpSpPr>
        <p:grpSpPr>
          <a:xfrm>
            <a:off x="1140500" y="3292724"/>
            <a:ext cx="1247981" cy="1228526"/>
            <a:chOff x="2184751" y="6656208"/>
            <a:chExt cx="1247981" cy="1228526"/>
          </a:xfrm>
        </p:grpSpPr>
        <p:sp>
          <p:nvSpPr>
            <p:cNvPr id="20" name="Inhaltsplatzhalter 12">
              <a:extLst>
                <a:ext uri="{FF2B5EF4-FFF2-40B4-BE49-F238E27FC236}">
                  <a16:creationId xmlns:a16="http://schemas.microsoft.com/office/drawing/2014/main" id="{F73B1C9D-50F0-80D4-352C-1FDCCEDB2827}"/>
                </a:ext>
              </a:extLst>
            </p:cNvPr>
            <p:cNvSpPr txBox="1">
              <a:spLocks/>
            </p:cNvSpPr>
            <p:nvPr/>
          </p:nvSpPr>
          <p:spPr>
            <a:xfrm>
              <a:off x="2312934" y="6656208"/>
              <a:ext cx="105648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Energiemanagement</a:t>
              </a:r>
            </a:p>
          </p:txBody>
        </p:sp>
        <p:sp>
          <p:nvSpPr>
            <p:cNvPr id="21" name="Inhaltsplatzhalter 12">
              <a:extLst>
                <a:ext uri="{FF2B5EF4-FFF2-40B4-BE49-F238E27FC236}">
                  <a16:creationId xmlns:a16="http://schemas.microsoft.com/office/drawing/2014/main" id="{9C1FB0FD-87F1-7517-3038-122C9B79FC64}"/>
                </a:ext>
              </a:extLst>
            </p:cNvPr>
            <p:cNvSpPr txBox="1">
              <a:spLocks/>
            </p:cNvSpPr>
            <p:nvPr/>
          </p:nvSpPr>
          <p:spPr>
            <a:xfrm>
              <a:off x="2563034" y="6909485"/>
              <a:ext cx="84809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Energieeffizienz</a:t>
              </a:r>
            </a:p>
          </p:txBody>
        </p:sp>
        <p:sp>
          <p:nvSpPr>
            <p:cNvPr id="24" name="Inhaltsplatzhalter 12">
              <a:extLst>
                <a:ext uri="{FF2B5EF4-FFF2-40B4-BE49-F238E27FC236}">
                  <a16:creationId xmlns:a16="http://schemas.microsoft.com/office/drawing/2014/main" id="{8E05ADF0-0F2D-507A-D5F7-6053D3FC7B0B}"/>
                </a:ext>
              </a:extLst>
            </p:cNvPr>
            <p:cNvSpPr txBox="1">
              <a:spLocks/>
            </p:cNvSpPr>
            <p:nvPr/>
          </p:nvSpPr>
          <p:spPr>
            <a:xfrm>
              <a:off x="2184751" y="7418773"/>
              <a:ext cx="102762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Energie-Contracting</a:t>
              </a:r>
            </a:p>
          </p:txBody>
        </p:sp>
        <p:sp>
          <p:nvSpPr>
            <p:cNvPr id="25" name="Inhaltsplatzhalter 12">
              <a:extLst>
                <a:ext uri="{FF2B5EF4-FFF2-40B4-BE49-F238E27FC236}">
                  <a16:creationId xmlns:a16="http://schemas.microsoft.com/office/drawing/2014/main" id="{496A2CB4-EE41-9510-955F-AFF683D46C83}"/>
                </a:ext>
              </a:extLst>
            </p:cNvPr>
            <p:cNvSpPr txBox="1">
              <a:spLocks/>
            </p:cNvSpPr>
            <p:nvPr/>
          </p:nvSpPr>
          <p:spPr>
            <a:xfrm>
              <a:off x="2249615" y="7165210"/>
              <a:ext cx="118311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Energiedienstleistungen</a:t>
              </a:r>
            </a:p>
          </p:txBody>
        </p:sp>
        <p:sp>
          <p:nvSpPr>
            <p:cNvPr id="26" name="Inhaltsplatzhalter 12">
              <a:extLst>
                <a:ext uri="{FF2B5EF4-FFF2-40B4-BE49-F238E27FC236}">
                  <a16:creationId xmlns:a16="http://schemas.microsoft.com/office/drawing/2014/main" id="{D2AF6F3C-83C7-B84A-EA56-979E3754699C}"/>
                </a:ext>
              </a:extLst>
            </p:cNvPr>
            <p:cNvSpPr txBox="1">
              <a:spLocks/>
            </p:cNvSpPr>
            <p:nvPr/>
          </p:nvSpPr>
          <p:spPr>
            <a:xfrm>
              <a:off x="2268532" y="7667958"/>
              <a:ext cx="97312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Projektentwicklung</a:t>
              </a:r>
            </a:p>
          </p:txBody>
        </p:sp>
      </p:grpSp>
      <p:grpSp>
        <p:nvGrpSpPr>
          <p:cNvPr id="27" name="Gruppieren 26">
            <a:extLst>
              <a:ext uri="{FF2B5EF4-FFF2-40B4-BE49-F238E27FC236}">
                <a16:creationId xmlns:a16="http://schemas.microsoft.com/office/drawing/2014/main" id="{483DEAC7-1AB1-487C-1A8C-95CCFAF7CDD8}"/>
              </a:ext>
            </a:extLst>
          </p:cNvPr>
          <p:cNvGrpSpPr/>
          <p:nvPr/>
        </p:nvGrpSpPr>
        <p:grpSpPr>
          <a:xfrm>
            <a:off x="370800" y="3292724"/>
            <a:ext cx="1234414" cy="1477711"/>
            <a:chOff x="1413658" y="6656208"/>
            <a:chExt cx="1234414" cy="1477711"/>
          </a:xfrm>
        </p:grpSpPr>
        <p:sp>
          <p:nvSpPr>
            <p:cNvPr id="28" name="Inhaltsplatzhalter 12">
              <a:extLst>
                <a:ext uri="{FF2B5EF4-FFF2-40B4-BE49-F238E27FC236}">
                  <a16:creationId xmlns:a16="http://schemas.microsoft.com/office/drawing/2014/main" id="{A1664259-8333-BF98-11CB-B1BC2733AB48}"/>
                </a:ext>
              </a:extLst>
            </p:cNvPr>
            <p:cNvSpPr txBox="1">
              <a:spLocks/>
            </p:cNvSpPr>
            <p:nvPr/>
          </p:nvSpPr>
          <p:spPr>
            <a:xfrm>
              <a:off x="1413658" y="6656208"/>
              <a:ext cx="856105"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GEG-Inspektion</a:t>
              </a:r>
            </a:p>
          </p:txBody>
        </p:sp>
        <p:sp>
          <p:nvSpPr>
            <p:cNvPr id="29" name="Inhaltsplatzhalter 12">
              <a:extLst>
                <a:ext uri="{FF2B5EF4-FFF2-40B4-BE49-F238E27FC236}">
                  <a16:creationId xmlns:a16="http://schemas.microsoft.com/office/drawing/2014/main" id="{F07D2F94-F061-1C1F-1F6A-1CA69253B834}"/>
                </a:ext>
              </a:extLst>
            </p:cNvPr>
            <p:cNvSpPr txBox="1">
              <a:spLocks/>
            </p:cNvSpPr>
            <p:nvPr/>
          </p:nvSpPr>
          <p:spPr>
            <a:xfrm>
              <a:off x="1413658" y="6911647"/>
              <a:ext cx="110777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GEG-Energieausweise</a:t>
              </a:r>
            </a:p>
          </p:txBody>
        </p:sp>
        <p:sp>
          <p:nvSpPr>
            <p:cNvPr id="30" name="Inhaltsplatzhalter 12">
              <a:extLst>
                <a:ext uri="{FF2B5EF4-FFF2-40B4-BE49-F238E27FC236}">
                  <a16:creationId xmlns:a16="http://schemas.microsoft.com/office/drawing/2014/main" id="{9A64E9E2-EABB-C73D-1494-AB48A4547F75}"/>
                </a:ext>
              </a:extLst>
            </p:cNvPr>
            <p:cNvSpPr txBox="1">
              <a:spLocks/>
            </p:cNvSpPr>
            <p:nvPr/>
          </p:nvSpPr>
          <p:spPr>
            <a:xfrm>
              <a:off x="1413658" y="7165210"/>
              <a:ext cx="79358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Energiewende</a:t>
              </a:r>
            </a:p>
          </p:txBody>
        </p:sp>
        <p:sp>
          <p:nvSpPr>
            <p:cNvPr id="31" name="Inhaltsplatzhalter 12">
              <a:extLst>
                <a:ext uri="{FF2B5EF4-FFF2-40B4-BE49-F238E27FC236}">
                  <a16:creationId xmlns:a16="http://schemas.microsoft.com/office/drawing/2014/main" id="{51E72ECB-782E-38D9-5048-4A2EBB68C4EA}"/>
                </a:ext>
              </a:extLst>
            </p:cNvPr>
            <p:cNvSpPr txBox="1">
              <a:spLocks/>
            </p:cNvSpPr>
            <p:nvPr/>
          </p:nvSpPr>
          <p:spPr>
            <a:xfrm>
              <a:off x="1413658" y="7667958"/>
              <a:ext cx="82083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Energieanalyse</a:t>
              </a:r>
            </a:p>
          </p:txBody>
        </p:sp>
        <p:sp>
          <p:nvSpPr>
            <p:cNvPr id="32" name="Inhaltsplatzhalter 12">
              <a:extLst>
                <a:ext uri="{FF2B5EF4-FFF2-40B4-BE49-F238E27FC236}">
                  <a16:creationId xmlns:a16="http://schemas.microsoft.com/office/drawing/2014/main" id="{70931E59-70B2-9DBF-A3B1-71FAC203E0AE}"/>
                </a:ext>
              </a:extLst>
            </p:cNvPr>
            <p:cNvSpPr txBox="1">
              <a:spLocks/>
            </p:cNvSpPr>
            <p:nvPr/>
          </p:nvSpPr>
          <p:spPr>
            <a:xfrm>
              <a:off x="1413658" y="7917143"/>
              <a:ext cx="123441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Performance Engineering</a:t>
              </a:r>
            </a:p>
          </p:txBody>
        </p:sp>
        <p:sp>
          <p:nvSpPr>
            <p:cNvPr id="33" name="Inhaltsplatzhalter 12">
              <a:extLst>
                <a:ext uri="{FF2B5EF4-FFF2-40B4-BE49-F238E27FC236}">
                  <a16:creationId xmlns:a16="http://schemas.microsoft.com/office/drawing/2014/main" id="{E8D172B1-4CD6-8A56-04A7-7700CF8C993C}"/>
                </a:ext>
              </a:extLst>
            </p:cNvPr>
            <p:cNvSpPr txBox="1">
              <a:spLocks/>
            </p:cNvSpPr>
            <p:nvPr/>
          </p:nvSpPr>
          <p:spPr>
            <a:xfrm>
              <a:off x="1413658" y="7418773"/>
              <a:ext cx="72786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Energieaudit</a:t>
              </a:r>
            </a:p>
          </p:txBody>
        </p:sp>
      </p:grpSp>
    </p:spTree>
    <p:extLst>
      <p:ext uri="{BB962C8B-B14F-4D97-AF65-F5344CB8AC3E}">
        <p14:creationId xmlns:p14="http://schemas.microsoft.com/office/powerpoint/2010/main" val="231869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0DDA791-F847-AD4D-B3F9-D4FADD8609E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3827"/>
            <a:ext cx="7719152" cy="5144189"/>
          </a:xfrm>
          <a:prstGeom prst="rect">
            <a:avLst/>
          </a:prstGeom>
        </p:spPr>
      </p:pic>
      <p:sp>
        <p:nvSpPr>
          <p:cNvPr id="22" name="Rechteck 21">
            <a:extLst>
              <a:ext uri="{FF2B5EF4-FFF2-40B4-BE49-F238E27FC236}">
                <a16:creationId xmlns:a16="http://schemas.microsoft.com/office/drawing/2014/main" id="{BFD631F7-D768-E647-B8EE-07340B95282F}"/>
              </a:ext>
            </a:extLst>
          </p:cNvPr>
          <p:cNvSpPr/>
          <p:nvPr/>
        </p:nvSpPr>
        <p:spPr>
          <a:xfrm>
            <a:off x="4572000" y="-1"/>
            <a:ext cx="4572000" cy="51435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Foliennummernplatzhalter 1">
            <a:extLst>
              <a:ext uri="{FF2B5EF4-FFF2-40B4-BE49-F238E27FC236}">
                <a16:creationId xmlns:a16="http://schemas.microsoft.com/office/drawing/2014/main" id="{DD700BE1-524D-ED48-8646-7F8FC1CADE89}"/>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12</a:t>
            </a:fld>
            <a:endParaRPr lang="de-DE">
              <a:solidFill>
                <a:srgbClr val="606A73"/>
              </a:solidFill>
            </a:endParaRPr>
          </a:p>
        </p:txBody>
      </p:sp>
      <p:sp>
        <p:nvSpPr>
          <p:cNvPr id="37" name="Titel 2">
            <a:extLst>
              <a:ext uri="{FF2B5EF4-FFF2-40B4-BE49-F238E27FC236}">
                <a16:creationId xmlns:a16="http://schemas.microsoft.com/office/drawing/2014/main" id="{60A644A8-27A2-3A49-AE4D-2FC13216B283}"/>
              </a:ext>
            </a:extLst>
          </p:cNvPr>
          <p:cNvSpPr>
            <a:spLocks noGrp="1"/>
          </p:cNvSpPr>
          <p:nvPr>
            <p:ph type="title"/>
          </p:nvPr>
        </p:nvSpPr>
        <p:spPr>
          <a:xfrm>
            <a:off x="5064370" y="1022612"/>
            <a:ext cx="3255766" cy="1096091"/>
          </a:xfrm>
          <a:prstGeom prst="rect">
            <a:avLst/>
          </a:prstGeom>
        </p:spPr>
        <p:txBody>
          <a:bodyPr/>
          <a:lstStyle/>
          <a:p>
            <a:pPr>
              <a:lnSpc>
                <a:spcPts val="2800"/>
              </a:lnSpc>
            </a:pPr>
            <a:r>
              <a:rPr lang="de-DE" sz="2500" dirty="0">
                <a:solidFill>
                  <a:schemeClr val="accent2"/>
                </a:solidFill>
                <a:latin typeface="Avenir LT Std 55 Roman" panose="020B0503020203020204" pitchFamily="34" charset="77"/>
              </a:rPr>
              <a:t>Digitale</a:t>
            </a:r>
            <a:br>
              <a:rPr lang="de-DE" sz="2500" dirty="0">
                <a:solidFill>
                  <a:schemeClr val="accent2"/>
                </a:solidFill>
                <a:latin typeface="Avenir LT Std 55 Roman" panose="020B0503020203020204" pitchFamily="34" charset="77"/>
              </a:rPr>
            </a:br>
            <a:r>
              <a:rPr lang="de-DE" sz="2500" dirty="0">
                <a:solidFill>
                  <a:schemeClr val="accent2"/>
                </a:solidFill>
                <a:latin typeface="Avenir LT Std 55 Roman" panose="020B0503020203020204" pitchFamily="34" charset="77"/>
              </a:rPr>
              <a:t>Transformation</a:t>
            </a:r>
            <a:br>
              <a:rPr lang="de-DE" sz="2500" dirty="0">
                <a:solidFill>
                  <a:schemeClr val="bg2"/>
                </a:solidFill>
                <a:latin typeface="Avenir LT Std 55 Roman" panose="020B0503020203020204" pitchFamily="34" charset="77"/>
              </a:rPr>
            </a:br>
            <a:r>
              <a:rPr lang="de-DE" sz="2500" b="0" dirty="0">
                <a:latin typeface="Avenir LT Std 35 Light" panose="020B0402020203020204" pitchFamily="34" charset="77"/>
              </a:rPr>
              <a:t>anführen</a:t>
            </a:r>
          </a:p>
        </p:txBody>
      </p:sp>
      <p:sp>
        <p:nvSpPr>
          <p:cNvPr id="23" name="Titel 2">
            <a:extLst>
              <a:ext uri="{FF2B5EF4-FFF2-40B4-BE49-F238E27FC236}">
                <a16:creationId xmlns:a16="http://schemas.microsoft.com/office/drawing/2014/main" id="{B2BE8691-53E6-D145-9036-98DD494CB652}"/>
              </a:ext>
            </a:extLst>
          </p:cNvPr>
          <p:cNvSpPr txBox="1">
            <a:spLocks/>
          </p:cNvSpPr>
          <p:nvPr/>
        </p:nvSpPr>
        <p:spPr>
          <a:xfrm>
            <a:off x="5064369" y="2338125"/>
            <a:ext cx="3477576"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250"/>
              </a:lnSpc>
              <a:spcBef>
                <a:spcPts val="0"/>
              </a:spcBef>
              <a:defRPr/>
            </a:pPr>
            <a:r>
              <a:rPr lang="de-DE" sz="900" b="0" dirty="0">
                <a:solidFill>
                  <a:schemeClr val="bg1"/>
                </a:solidFill>
                <a:latin typeface="Avenir LT Std 45 Book" panose="020B0502020203020204" pitchFamily="34" charset="77"/>
              </a:rPr>
              <a:t>Der digitale Wandel ist in vollem Gang. Er verändert Infrastrukturen, Arbeitsmodelle und Geschäftsprozesse. M&amp;P ist maßgebender Digitalisierungspartner in der Bau- und Immobilienbranche. Mit der Kompetenz eines Branchenführers entwickeln wir die Roadmap für die digitale Transformation in Ihrem Unternehmen – mit ERP-, Project-Service- und Field-Service-Lösungen. Ganz gleich, welchen individuellen Bedarf Ihr Unternehmen hat: Wir vernetzen Sie mit der Zukunft. Microsoft-365- und SAP-basiert.</a:t>
            </a:r>
          </a:p>
          <a:p>
            <a:pPr lvl="0">
              <a:lnSpc>
                <a:spcPts val="1250"/>
              </a:lnSpc>
              <a:spcBef>
                <a:spcPts val="0"/>
              </a:spcBef>
              <a:defRPr/>
            </a:pPr>
            <a:endParaRPr lang="de-DE" sz="900" b="0" dirty="0">
              <a:solidFill>
                <a:schemeClr val="bg1"/>
              </a:solidFill>
              <a:latin typeface="Avenir LT Std 45 Book" panose="020B0502020203020204" pitchFamily="34" charset="77"/>
            </a:endParaRPr>
          </a:p>
          <a:p>
            <a:pPr lvl="0">
              <a:lnSpc>
                <a:spcPts val="1250"/>
              </a:lnSpc>
              <a:spcBef>
                <a:spcPts val="0"/>
              </a:spcBef>
              <a:defRPr/>
            </a:pPr>
            <a:endParaRPr lang="de-DE" sz="900" b="0" dirty="0">
              <a:solidFill>
                <a:schemeClr val="bg1"/>
              </a:solidFill>
              <a:latin typeface="Avenir LT Std 45 Book" panose="020B0502020203020204" pitchFamily="34" charset="77"/>
            </a:endParaRPr>
          </a:p>
          <a:p>
            <a:pPr lvl="0">
              <a:lnSpc>
                <a:spcPts val="1250"/>
              </a:lnSpc>
              <a:spcBef>
                <a:spcPts val="0"/>
              </a:spcBef>
              <a:defRPr/>
            </a:pPr>
            <a:endParaRPr lang="de-DE" sz="900" b="0" dirty="0">
              <a:solidFill>
                <a:schemeClr val="bg1"/>
              </a:solidFill>
              <a:latin typeface="Avenir LT Std 45 Book" panose="020B0502020203020204" pitchFamily="34" charset="77"/>
            </a:endParaRPr>
          </a:p>
        </p:txBody>
      </p:sp>
      <p:sp>
        <p:nvSpPr>
          <p:cNvPr id="35" name="Fußzeilenplatzhalter 6">
            <a:extLst>
              <a:ext uri="{FF2B5EF4-FFF2-40B4-BE49-F238E27FC236}">
                <a16:creationId xmlns:a16="http://schemas.microsoft.com/office/drawing/2014/main" id="{196F0826-AAE8-E548-BC61-99998EB39035}"/>
              </a:ext>
            </a:extLst>
          </p:cNvPr>
          <p:cNvSpPr txBox="1">
            <a:spLocks/>
          </p:cNvSpPr>
          <p:nvPr/>
        </p:nvSpPr>
        <p:spPr>
          <a:xfrm>
            <a:off x="540000" y="177800"/>
            <a:ext cx="1287283" cy="184150"/>
          </a:xfrm>
          <a:prstGeom prst="rect">
            <a:avLst/>
          </a:prstGeom>
          <a:solidFill>
            <a:schemeClr val="tx1"/>
          </a:solidFill>
        </p:spPr>
        <p:txBody>
          <a:bodyPr wrap="squar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a:solidFill>
                  <a:schemeClr val="bg1"/>
                </a:solidFill>
                <a:latin typeface="Avenir LT Std 55 Roman" panose="020B0503020203020204" pitchFamily="34" charset="77"/>
              </a:rPr>
              <a:t>Die M&amp;P Gruppe stellt sich vor.</a:t>
            </a:r>
            <a:endParaRPr lang="de-DE" sz="600" dirty="0">
              <a:solidFill>
                <a:schemeClr val="bg1"/>
              </a:solidFill>
              <a:latin typeface="Avenir LT Std 55 Roman" panose="020B0503020203020204" pitchFamily="34" charset="77"/>
            </a:endParaRPr>
          </a:p>
        </p:txBody>
      </p:sp>
      <p:sp>
        <p:nvSpPr>
          <p:cNvPr id="4" name="Inhaltsplatzhalter 12">
            <a:extLst>
              <a:ext uri="{FF2B5EF4-FFF2-40B4-BE49-F238E27FC236}">
                <a16:creationId xmlns:a16="http://schemas.microsoft.com/office/drawing/2014/main" id="{4991B76B-A39C-DDDB-4A0A-39FCACCD1A00}"/>
              </a:ext>
            </a:extLst>
          </p:cNvPr>
          <p:cNvSpPr txBox="1">
            <a:spLocks/>
          </p:cNvSpPr>
          <p:nvPr/>
        </p:nvSpPr>
        <p:spPr>
          <a:xfrm>
            <a:off x="4572000" y="177800"/>
            <a:ext cx="830456" cy="216776"/>
          </a:xfrm>
          <a:prstGeom prst="rect">
            <a:avLst/>
          </a:prstGeom>
          <a:solidFill>
            <a:schemeClr val="accent2"/>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IT-LÖSUNGEN</a:t>
            </a:r>
          </a:p>
        </p:txBody>
      </p:sp>
      <p:grpSp>
        <p:nvGrpSpPr>
          <p:cNvPr id="5" name="Gruppieren 4">
            <a:extLst>
              <a:ext uri="{FF2B5EF4-FFF2-40B4-BE49-F238E27FC236}">
                <a16:creationId xmlns:a16="http://schemas.microsoft.com/office/drawing/2014/main" id="{9247560D-C05B-B2AA-F2B2-A677DC2A18A8}"/>
              </a:ext>
            </a:extLst>
          </p:cNvPr>
          <p:cNvGrpSpPr/>
          <p:nvPr/>
        </p:nvGrpSpPr>
        <p:grpSpPr>
          <a:xfrm>
            <a:off x="370800" y="3266144"/>
            <a:ext cx="2147663" cy="1503322"/>
            <a:chOff x="1350544" y="5246509"/>
            <a:chExt cx="2147663" cy="1503322"/>
          </a:xfrm>
        </p:grpSpPr>
        <p:grpSp>
          <p:nvGrpSpPr>
            <p:cNvPr id="6" name="Gruppieren 5">
              <a:extLst>
                <a:ext uri="{FF2B5EF4-FFF2-40B4-BE49-F238E27FC236}">
                  <a16:creationId xmlns:a16="http://schemas.microsoft.com/office/drawing/2014/main" id="{2CA8F223-9EEA-0AF9-7865-9F74E4AB86DE}"/>
                </a:ext>
              </a:extLst>
            </p:cNvPr>
            <p:cNvGrpSpPr/>
            <p:nvPr/>
          </p:nvGrpSpPr>
          <p:grpSpPr>
            <a:xfrm>
              <a:off x="1350544" y="5246509"/>
              <a:ext cx="1088539" cy="1503322"/>
              <a:chOff x="1350544" y="5246509"/>
              <a:chExt cx="1088539" cy="1503322"/>
            </a:xfrm>
          </p:grpSpPr>
          <p:sp>
            <p:nvSpPr>
              <p:cNvPr id="14" name="Inhaltsplatzhalter 12">
                <a:extLst>
                  <a:ext uri="{FF2B5EF4-FFF2-40B4-BE49-F238E27FC236}">
                    <a16:creationId xmlns:a16="http://schemas.microsoft.com/office/drawing/2014/main" id="{90F69CAC-7143-2A30-6F4D-93A98E39ED60}"/>
                  </a:ext>
                </a:extLst>
              </p:cNvPr>
              <p:cNvSpPr txBox="1">
                <a:spLocks/>
              </p:cNvSpPr>
              <p:nvPr/>
            </p:nvSpPr>
            <p:spPr>
              <a:xfrm>
                <a:off x="1350544" y="5246509"/>
                <a:ext cx="74389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E-Commerce</a:t>
                </a:r>
              </a:p>
            </p:txBody>
          </p:sp>
          <p:sp>
            <p:nvSpPr>
              <p:cNvPr id="15" name="Inhaltsplatzhalter 12">
                <a:extLst>
                  <a:ext uri="{FF2B5EF4-FFF2-40B4-BE49-F238E27FC236}">
                    <a16:creationId xmlns:a16="http://schemas.microsoft.com/office/drawing/2014/main" id="{1C22E86C-0F08-BD45-4BD8-27C554081DDD}"/>
                  </a:ext>
                </a:extLst>
              </p:cNvPr>
              <p:cNvSpPr txBox="1">
                <a:spLocks/>
              </p:cNvSpPr>
              <p:nvPr/>
            </p:nvSpPr>
            <p:spPr>
              <a:xfrm>
                <a:off x="1350544" y="5501409"/>
                <a:ext cx="108853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Personalmanagement</a:t>
                </a:r>
              </a:p>
            </p:txBody>
          </p:sp>
          <p:sp>
            <p:nvSpPr>
              <p:cNvPr id="17" name="Inhaltsplatzhalter 12">
                <a:extLst>
                  <a:ext uri="{FF2B5EF4-FFF2-40B4-BE49-F238E27FC236}">
                    <a16:creationId xmlns:a16="http://schemas.microsoft.com/office/drawing/2014/main" id="{CB4C0F95-724A-98E0-456A-397FD56D5655}"/>
                  </a:ext>
                </a:extLst>
              </p:cNvPr>
              <p:cNvSpPr txBox="1">
                <a:spLocks/>
              </p:cNvSpPr>
              <p:nvPr/>
            </p:nvSpPr>
            <p:spPr>
              <a:xfrm>
                <a:off x="1350544" y="5760827"/>
                <a:ext cx="1059685"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Digitaler Arbeitsplatz</a:t>
                </a:r>
              </a:p>
            </p:txBody>
          </p:sp>
          <p:sp>
            <p:nvSpPr>
              <p:cNvPr id="18" name="Inhaltsplatzhalter 12">
                <a:extLst>
                  <a:ext uri="{FF2B5EF4-FFF2-40B4-BE49-F238E27FC236}">
                    <a16:creationId xmlns:a16="http://schemas.microsoft.com/office/drawing/2014/main" id="{D4B0E918-9F35-1C7B-D1A8-E2A4698C48A9}"/>
                  </a:ext>
                </a:extLst>
              </p:cNvPr>
              <p:cNvSpPr txBox="1">
                <a:spLocks/>
              </p:cNvSpPr>
              <p:nvPr/>
            </p:nvSpPr>
            <p:spPr>
              <a:xfrm>
                <a:off x="1350544" y="6016552"/>
                <a:ext cx="98594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Self Service Portale</a:t>
                </a:r>
              </a:p>
            </p:txBody>
          </p:sp>
          <p:sp>
            <p:nvSpPr>
              <p:cNvPr id="19" name="Inhaltsplatzhalter 12">
                <a:extLst>
                  <a:ext uri="{FF2B5EF4-FFF2-40B4-BE49-F238E27FC236}">
                    <a16:creationId xmlns:a16="http://schemas.microsoft.com/office/drawing/2014/main" id="{3141EB85-3E9E-0F3E-3F54-47373C28D682}"/>
                  </a:ext>
                </a:extLst>
              </p:cNvPr>
              <p:cNvSpPr txBox="1">
                <a:spLocks/>
              </p:cNvSpPr>
              <p:nvPr/>
            </p:nvSpPr>
            <p:spPr>
              <a:xfrm>
                <a:off x="1350544" y="6274148"/>
                <a:ext cx="41367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CRM</a:t>
                </a:r>
              </a:p>
            </p:txBody>
          </p:sp>
          <p:sp>
            <p:nvSpPr>
              <p:cNvPr id="34" name="Inhaltsplatzhalter 12">
                <a:extLst>
                  <a:ext uri="{FF2B5EF4-FFF2-40B4-BE49-F238E27FC236}">
                    <a16:creationId xmlns:a16="http://schemas.microsoft.com/office/drawing/2014/main" id="{E962590B-0B3A-77A6-8B9A-4A2818E06895}"/>
                  </a:ext>
                </a:extLst>
              </p:cNvPr>
              <p:cNvSpPr txBox="1">
                <a:spLocks/>
              </p:cNvSpPr>
              <p:nvPr/>
            </p:nvSpPr>
            <p:spPr>
              <a:xfrm>
                <a:off x="1350544" y="6533055"/>
                <a:ext cx="102762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Projektmanagement</a:t>
                </a:r>
              </a:p>
            </p:txBody>
          </p:sp>
        </p:grpSp>
        <p:grpSp>
          <p:nvGrpSpPr>
            <p:cNvPr id="7" name="Gruppieren 6">
              <a:extLst>
                <a:ext uri="{FF2B5EF4-FFF2-40B4-BE49-F238E27FC236}">
                  <a16:creationId xmlns:a16="http://schemas.microsoft.com/office/drawing/2014/main" id="{8891B405-A341-0E9D-91C3-5B51B1885663}"/>
                </a:ext>
              </a:extLst>
            </p:cNvPr>
            <p:cNvGrpSpPr/>
            <p:nvPr/>
          </p:nvGrpSpPr>
          <p:grpSpPr>
            <a:xfrm>
              <a:off x="1804475" y="5246509"/>
              <a:ext cx="1693732" cy="1503322"/>
              <a:chOff x="1465536" y="5246509"/>
              <a:chExt cx="1693732" cy="1503322"/>
            </a:xfrm>
          </p:grpSpPr>
          <p:sp>
            <p:nvSpPr>
              <p:cNvPr id="8" name="Inhaltsplatzhalter 12">
                <a:extLst>
                  <a:ext uri="{FF2B5EF4-FFF2-40B4-BE49-F238E27FC236}">
                    <a16:creationId xmlns:a16="http://schemas.microsoft.com/office/drawing/2014/main" id="{91388241-6C06-E7F6-6225-69DC76EB631C}"/>
                  </a:ext>
                </a:extLst>
              </p:cNvPr>
              <p:cNvSpPr txBox="1">
                <a:spLocks/>
              </p:cNvSpPr>
              <p:nvPr/>
            </p:nvSpPr>
            <p:spPr>
              <a:xfrm>
                <a:off x="1794427" y="5246509"/>
                <a:ext cx="66374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Controlling</a:t>
                </a:r>
              </a:p>
            </p:txBody>
          </p:sp>
          <p:sp>
            <p:nvSpPr>
              <p:cNvPr id="9" name="Inhaltsplatzhalter 12">
                <a:extLst>
                  <a:ext uri="{FF2B5EF4-FFF2-40B4-BE49-F238E27FC236}">
                    <a16:creationId xmlns:a16="http://schemas.microsoft.com/office/drawing/2014/main" id="{F9B9F357-5E1B-B5ED-873D-925A38DA65AA}"/>
                  </a:ext>
                </a:extLst>
              </p:cNvPr>
              <p:cNvSpPr txBox="1">
                <a:spLocks/>
              </p:cNvSpPr>
              <p:nvPr/>
            </p:nvSpPr>
            <p:spPr>
              <a:xfrm>
                <a:off x="2142247" y="5501409"/>
                <a:ext cx="37520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ERP</a:t>
                </a:r>
              </a:p>
            </p:txBody>
          </p:sp>
          <p:sp>
            <p:nvSpPr>
              <p:cNvPr id="10" name="Inhaltsplatzhalter 12">
                <a:extLst>
                  <a:ext uri="{FF2B5EF4-FFF2-40B4-BE49-F238E27FC236}">
                    <a16:creationId xmlns:a16="http://schemas.microsoft.com/office/drawing/2014/main" id="{721114F2-A72E-A53F-F44D-4B5A18649646}"/>
                  </a:ext>
                </a:extLst>
              </p:cNvPr>
              <p:cNvSpPr txBox="1">
                <a:spLocks/>
              </p:cNvSpPr>
              <p:nvPr/>
            </p:nvSpPr>
            <p:spPr>
              <a:xfrm>
                <a:off x="2114508" y="5760827"/>
                <a:ext cx="950682"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FM für Real Estate</a:t>
                </a:r>
              </a:p>
            </p:txBody>
          </p:sp>
          <p:sp>
            <p:nvSpPr>
              <p:cNvPr id="11" name="Inhaltsplatzhalter 12">
                <a:extLst>
                  <a:ext uri="{FF2B5EF4-FFF2-40B4-BE49-F238E27FC236}">
                    <a16:creationId xmlns:a16="http://schemas.microsoft.com/office/drawing/2014/main" id="{D914E248-6B09-96C5-AB91-EF90E2852F8F}"/>
                  </a:ext>
                </a:extLst>
              </p:cNvPr>
              <p:cNvSpPr txBox="1">
                <a:spLocks/>
              </p:cNvSpPr>
              <p:nvPr/>
            </p:nvSpPr>
            <p:spPr>
              <a:xfrm>
                <a:off x="1465536" y="6274148"/>
                <a:ext cx="111899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Business Management</a:t>
                </a:r>
              </a:p>
            </p:txBody>
          </p:sp>
          <p:sp>
            <p:nvSpPr>
              <p:cNvPr id="12" name="Inhaltsplatzhalter 12">
                <a:extLst>
                  <a:ext uri="{FF2B5EF4-FFF2-40B4-BE49-F238E27FC236}">
                    <a16:creationId xmlns:a16="http://schemas.microsoft.com/office/drawing/2014/main" id="{6F556635-E170-CB51-ACD0-1914BA51EB6C}"/>
                  </a:ext>
                </a:extLst>
              </p:cNvPr>
              <p:cNvSpPr txBox="1">
                <a:spLocks/>
              </p:cNvSpPr>
              <p:nvPr/>
            </p:nvSpPr>
            <p:spPr>
              <a:xfrm>
                <a:off x="2038645" y="6015727"/>
                <a:ext cx="88015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Engineers Cloud</a:t>
                </a:r>
              </a:p>
            </p:txBody>
          </p:sp>
          <p:sp>
            <p:nvSpPr>
              <p:cNvPr id="13" name="Inhaltsplatzhalter 12">
                <a:extLst>
                  <a:ext uri="{FF2B5EF4-FFF2-40B4-BE49-F238E27FC236}">
                    <a16:creationId xmlns:a16="http://schemas.microsoft.com/office/drawing/2014/main" id="{BE2735A2-DBD2-66CE-0183-9FD8B89F7D40}"/>
                  </a:ext>
                </a:extLst>
              </p:cNvPr>
              <p:cNvSpPr txBox="1">
                <a:spLocks/>
              </p:cNvSpPr>
              <p:nvPr/>
            </p:nvSpPr>
            <p:spPr>
              <a:xfrm>
                <a:off x="2080346" y="6533055"/>
                <a:ext cx="1078922"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Consulting &amp; Security</a:t>
                </a:r>
              </a:p>
            </p:txBody>
          </p:sp>
        </p:grpSp>
      </p:grpSp>
    </p:spTree>
    <p:extLst>
      <p:ext uri="{BB962C8B-B14F-4D97-AF65-F5344CB8AC3E}">
        <p14:creationId xmlns:p14="http://schemas.microsoft.com/office/powerpoint/2010/main" val="255475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0DDA791-F847-AD4D-B3F9-D4FADD8609E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827"/>
            <a:ext cx="7719152" cy="5144189"/>
          </a:xfrm>
          <a:prstGeom prst="rect">
            <a:avLst/>
          </a:prstGeom>
        </p:spPr>
      </p:pic>
      <p:sp>
        <p:nvSpPr>
          <p:cNvPr id="22" name="Rechteck 21">
            <a:extLst>
              <a:ext uri="{FF2B5EF4-FFF2-40B4-BE49-F238E27FC236}">
                <a16:creationId xmlns:a16="http://schemas.microsoft.com/office/drawing/2014/main" id="{BFD631F7-D768-E647-B8EE-07340B95282F}"/>
              </a:ext>
            </a:extLst>
          </p:cNvPr>
          <p:cNvSpPr/>
          <p:nvPr/>
        </p:nvSpPr>
        <p:spPr>
          <a:xfrm>
            <a:off x="4572000" y="-1"/>
            <a:ext cx="4572000" cy="51435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Foliennummernplatzhalter 1">
            <a:extLst>
              <a:ext uri="{FF2B5EF4-FFF2-40B4-BE49-F238E27FC236}">
                <a16:creationId xmlns:a16="http://schemas.microsoft.com/office/drawing/2014/main" id="{DD700BE1-524D-ED48-8646-7F8FC1CADE89}"/>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13</a:t>
            </a:fld>
            <a:endParaRPr lang="de-DE">
              <a:solidFill>
                <a:srgbClr val="606A73"/>
              </a:solidFill>
            </a:endParaRPr>
          </a:p>
        </p:txBody>
      </p:sp>
      <p:sp>
        <p:nvSpPr>
          <p:cNvPr id="37" name="Titel 2">
            <a:extLst>
              <a:ext uri="{FF2B5EF4-FFF2-40B4-BE49-F238E27FC236}">
                <a16:creationId xmlns:a16="http://schemas.microsoft.com/office/drawing/2014/main" id="{60A644A8-27A2-3A49-AE4D-2FC13216B283}"/>
              </a:ext>
            </a:extLst>
          </p:cNvPr>
          <p:cNvSpPr>
            <a:spLocks noGrp="1"/>
          </p:cNvSpPr>
          <p:nvPr>
            <p:ph type="title"/>
          </p:nvPr>
        </p:nvSpPr>
        <p:spPr>
          <a:xfrm>
            <a:off x="5064369" y="1022612"/>
            <a:ext cx="3904194" cy="1096091"/>
          </a:xfrm>
          <a:prstGeom prst="rect">
            <a:avLst/>
          </a:prstGeom>
        </p:spPr>
        <p:txBody>
          <a:bodyPr/>
          <a:lstStyle/>
          <a:p>
            <a:pPr>
              <a:lnSpc>
                <a:spcPts val="2800"/>
              </a:lnSpc>
            </a:pPr>
            <a:r>
              <a:rPr lang="de-DE" sz="2500" dirty="0">
                <a:solidFill>
                  <a:schemeClr val="tx2"/>
                </a:solidFill>
                <a:latin typeface="Avenir LT Std 55 Roman" panose="020B0503020203020204" pitchFamily="34" charset="77"/>
              </a:rPr>
              <a:t>Lösungsorientiert</a:t>
            </a:r>
            <a:br>
              <a:rPr lang="de-DE" sz="2500" dirty="0">
                <a:solidFill>
                  <a:schemeClr val="tx2"/>
                </a:solidFill>
                <a:latin typeface="Avenir LT Std 55 Roman" panose="020B0503020203020204" pitchFamily="34" charset="77"/>
              </a:rPr>
            </a:br>
            <a:r>
              <a:rPr lang="de-DE" sz="2500" dirty="0">
                <a:solidFill>
                  <a:schemeClr val="tx2"/>
                </a:solidFill>
                <a:latin typeface="Avenir LT Std 55 Roman" panose="020B0503020203020204" pitchFamily="34" charset="77"/>
              </a:rPr>
              <a:t>beraten, </a:t>
            </a:r>
            <a:r>
              <a:rPr lang="de-DE" sz="2500" b="0" dirty="0">
                <a:latin typeface="Avenir LT Std 35 Light" panose="020B0402020203020204" pitchFamily="34" charset="77"/>
              </a:rPr>
              <a:t>Handlungsräume</a:t>
            </a:r>
            <a:br>
              <a:rPr lang="de-DE" sz="2500" b="0" dirty="0">
                <a:latin typeface="Avenir LT Std 35 Light" panose="020B0402020203020204" pitchFamily="34" charset="77"/>
              </a:rPr>
            </a:br>
            <a:r>
              <a:rPr lang="de-DE" sz="2500" b="0" dirty="0">
                <a:latin typeface="Avenir LT Std 35 Light" panose="020B0402020203020204" pitchFamily="34" charset="77"/>
              </a:rPr>
              <a:t>gestalten</a:t>
            </a:r>
          </a:p>
        </p:txBody>
      </p:sp>
      <p:sp>
        <p:nvSpPr>
          <p:cNvPr id="23" name="Titel 2">
            <a:extLst>
              <a:ext uri="{FF2B5EF4-FFF2-40B4-BE49-F238E27FC236}">
                <a16:creationId xmlns:a16="http://schemas.microsoft.com/office/drawing/2014/main" id="{B2BE8691-53E6-D145-9036-98DD494CB652}"/>
              </a:ext>
            </a:extLst>
          </p:cNvPr>
          <p:cNvSpPr txBox="1">
            <a:spLocks/>
          </p:cNvSpPr>
          <p:nvPr/>
        </p:nvSpPr>
        <p:spPr>
          <a:xfrm>
            <a:off x="5064369" y="2338125"/>
            <a:ext cx="3477576"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250"/>
              </a:lnSpc>
              <a:spcBef>
                <a:spcPts val="0"/>
              </a:spcBef>
              <a:defRPr/>
            </a:pPr>
            <a:r>
              <a:rPr lang="de-DE" sz="900" b="0" dirty="0">
                <a:solidFill>
                  <a:schemeClr val="bg1"/>
                </a:solidFill>
                <a:latin typeface="Avenir LT Std 45 Book" panose="020B0502020203020204" pitchFamily="34" charset="77"/>
              </a:rPr>
              <a:t>Modernes Real Estate und Facility Management verbindet Infrastrukturen, Menschen, Technologien und Know-how zu neuen Handlungsspielräumen – von der Planung bis in die Betriebsphase. Der Erfolg jeder Transformation ist bei M&amp;P eine Mannschaftsleistung: Wir vernetzen Ideen aus den Bereichen Management Consulting, Engineering, Energie und Digitalisierung zu einer wegweisenden Lösungskompetenz. Unser Optimierungsansatz ist systemisch, unser Ergebnis ganzheitlich: Best Performance in jeder Lebensphase Ihrer Immobilie.</a:t>
            </a:r>
          </a:p>
          <a:p>
            <a:pPr lvl="0">
              <a:lnSpc>
                <a:spcPts val="1250"/>
              </a:lnSpc>
              <a:spcBef>
                <a:spcPts val="0"/>
              </a:spcBef>
              <a:defRPr/>
            </a:pPr>
            <a:endParaRPr lang="de-DE" sz="900" b="0" dirty="0">
              <a:solidFill>
                <a:schemeClr val="bg1"/>
              </a:solidFill>
              <a:latin typeface="Avenir LT Std 45 Book" panose="020B0502020203020204" pitchFamily="34" charset="77"/>
            </a:endParaRPr>
          </a:p>
        </p:txBody>
      </p:sp>
      <p:sp>
        <p:nvSpPr>
          <p:cNvPr id="35" name="Fußzeilenplatzhalter 6">
            <a:extLst>
              <a:ext uri="{FF2B5EF4-FFF2-40B4-BE49-F238E27FC236}">
                <a16:creationId xmlns:a16="http://schemas.microsoft.com/office/drawing/2014/main" id="{196F0826-AAE8-E548-BC61-99998EB39035}"/>
              </a:ext>
            </a:extLst>
          </p:cNvPr>
          <p:cNvSpPr txBox="1">
            <a:spLocks/>
          </p:cNvSpPr>
          <p:nvPr/>
        </p:nvSpPr>
        <p:spPr>
          <a:xfrm>
            <a:off x="540000" y="177800"/>
            <a:ext cx="1287283" cy="184150"/>
          </a:xfrm>
          <a:prstGeom prst="rect">
            <a:avLst/>
          </a:prstGeom>
          <a:solidFill>
            <a:schemeClr val="tx1"/>
          </a:solidFill>
        </p:spPr>
        <p:txBody>
          <a:bodyPr wrap="squar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a:solidFill>
                  <a:schemeClr val="bg1"/>
                </a:solidFill>
                <a:latin typeface="Avenir LT Std 55 Roman" panose="020B0503020203020204" pitchFamily="34" charset="77"/>
              </a:rPr>
              <a:t>Die M&amp;P Gruppe stellt sich vor.</a:t>
            </a:r>
            <a:endParaRPr lang="de-DE" sz="600" dirty="0">
              <a:solidFill>
                <a:schemeClr val="bg1"/>
              </a:solidFill>
              <a:latin typeface="Avenir LT Std 55 Roman" panose="020B0503020203020204" pitchFamily="34" charset="77"/>
            </a:endParaRPr>
          </a:p>
        </p:txBody>
      </p:sp>
      <p:sp>
        <p:nvSpPr>
          <p:cNvPr id="4" name="Inhaltsplatzhalter 12">
            <a:extLst>
              <a:ext uri="{FF2B5EF4-FFF2-40B4-BE49-F238E27FC236}">
                <a16:creationId xmlns:a16="http://schemas.microsoft.com/office/drawing/2014/main" id="{4991B76B-A39C-DDDB-4A0A-39FCACCD1A00}"/>
              </a:ext>
            </a:extLst>
          </p:cNvPr>
          <p:cNvSpPr txBox="1">
            <a:spLocks/>
          </p:cNvSpPr>
          <p:nvPr/>
        </p:nvSpPr>
        <p:spPr>
          <a:xfrm>
            <a:off x="4572000" y="183189"/>
            <a:ext cx="808014" cy="216776"/>
          </a:xfrm>
          <a:prstGeom prst="rect">
            <a:avLst/>
          </a:prstGeom>
          <a:solidFill>
            <a:schemeClr val="tx2"/>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CONSULTING</a:t>
            </a:r>
          </a:p>
        </p:txBody>
      </p:sp>
      <p:grpSp>
        <p:nvGrpSpPr>
          <p:cNvPr id="2" name="Gruppieren 1">
            <a:extLst>
              <a:ext uri="{FF2B5EF4-FFF2-40B4-BE49-F238E27FC236}">
                <a16:creationId xmlns:a16="http://schemas.microsoft.com/office/drawing/2014/main" id="{FC8408C1-4C6F-C247-FB53-DF11C1C2C5CD}"/>
              </a:ext>
            </a:extLst>
          </p:cNvPr>
          <p:cNvGrpSpPr/>
          <p:nvPr/>
        </p:nvGrpSpPr>
        <p:grpSpPr>
          <a:xfrm>
            <a:off x="366221" y="3786930"/>
            <a:ext cx="1546744" cy="982536"/>
            <a:chOff x="1520678" y="6577436"/>
            <a:chExt cx="1546744" cy="982536"/>
          </a:xfrm>
        </p:grpSpPr>
        <p:sp>
          <p:nvSpPr>
            <p:cNvPr id="20" name="Inhaltsplatzhalter 12">
              <a:extLst>
                <a:ext uri="{FF2B5EF4-FFF2-40B4-BE49-F238E27FC236}">
                  <a16:creationId xmlns:a16="http://schemas.microsoft.com/office/drawing/2014/main" id="{0F6F9A06-28E0-37A8-4EDD-619A9577B25A}"/>
                </a:ext>
              </a:extLst>
            </p:cNvPr>
            <p:cNvSpPr txBox="1">
              <a:spLocks/>
            </p:cNvSpPr>
            <p:nvPr/>
          </p:nvSpPr>
          <p:spPr>
            <a:xfrm>
              <a:off x="1520678" y="6577436"/>
              <a:ext cx="93785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Geschäftsmodelle</a:t>
              </a:r>
            </a:p>
          </p:txBody>
        </p:sp>
        <p:sp>
          <p:nvSpPr>
            <p:cNvPr id="21" name="Inhaltsplatzhalter 12">
              <a:extLst>
                <a:ext uri="{FF2B5EF4-FFF2-40B4-BE49-F238E27FC236}">
                  <a16:creationId xmlns:a16="http://schemas.microsoft.com/office/drawing/2014/main" id="{A14ABD2A-ABC0-93AC-EC80-D889B3C9C640}"/>
                </a:ext>
              </a:extLst>
            </p:cNvPr>
            <p:cNvSpPr txBox="1">
              <a:spLocks/>
            </p:cNvSpPr>
            <p:nvPr/>
          </p:nvSpPr>
          <p:spPr>
            <a:xfrm>
              <a:off x="1520678" y="6832689"/>
              <a:ext cx="1138233"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Organisations­beratung</a:t>
              </a:r>
            </a:p>
          </p:txBody>
        </p:sp>
        <p:sp>
          <p:nvSpPr>
            <p:cNvPr id="24" name="Inhaltsplatzhalter 12">
              <a:extLst>
                <a:ext uri="{FF2B5EF4-FFF2-40B4-BE49-F238E27FC236}">
                  <a16:creationId xmlns:a16="http://schemas.microsoft.com/office/drawing/2014/main" id="{DFEDB530-631E-DB26-0BB6-09C4530CADB1}"/>
                </a:ext>
              </a:extLst>
            </p:cNvPr>
            <p:cNvSpPr txBox="1">
              <a:spLocks/>
            </p:cNvSpPr>
            <p:nvPr/>
          </p:nvSpPr>
          <p:spPr>
            <a:xfrm>
              <a:off x="1520678" y="7088145"/>
              <a:ext cx="870532"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Save-to-Perform</a:t>
              </a:r>
            </a:p>
          </p:txBody>
        </p:sp>
        <p:sp>
          <p:nvSpPr>
            <p:cNvPr id="25" name="Inhaltsplatzhalter 12">
              <a:extLst>
                <a:ext uri="{FF2B5EF4-FFF2-40B4-BE49-F238E27FC236}">
                  <a16:creationId xmlns:a16="http://schemas.microsoft.com/office/drawing/2014/main" id="{2F12659C-E3DA-850D-91FB-EEC806CA261F}"/>
                </a:ext>
              </a:extLst>
            </p:cNvPr>
            <p:cNvSpPr txBox="1">
              <a:spLocks/>
            </p:cNvSpPr>
            <p:nvPr/>
          </p:nvSpPr>
          <p:spPr>
            <a:xfrm>
              <a:off x="1520678" y="7343196"/>
              <a:ext cx="91701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Betriebskonzepte</a:t>
              </a:r>
            </a:p>
          </p:txBody>
        </p:sp>
        <p:sp>
          <p:nvSpPr>
            <p:cNvPr id="26" name="Inhaltsplatzhalter 12">
              <a:extLst>
                <a:ext uri="{FF2B5EF4-FFF2-40B4-BE49-F238E27FC236}">
                  <a16:creationId xmlns:a16="http://schemas.microsoft.com/office/drawing/2014/main" id="{9D1F79FE-23B3-3A8A-71ED-A249360356C2}"/>
                </a:ext>
              </a:extLst>
            </p:cNvPr>
            <p:cNvSpPr txBox="1">
              <a:spLocks/>
            </p:cNvSpPr>
            <p:nvPr/>
          </p:nvSpPr>
          <p:spPr>
            <a:xfrm>
              <a:off x="2498254" y="6577436"/>
              <a:ext cx="56916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Sourcing</a:t>
              </a:r>
            </a:p>
          </p:txBody>
        </p:sp>
      </p:grpSp>
      <p:grpSp>
        <p:nvGrpSpPr>
          <p:cNvPr id="27" name="Gruppieren 26">
            <a:extLst>
              <a:ext uri="{FF2B5EF4-FFF2-40B4-BE49-F238E27FC236}">
                <a16:creationId xmlns:a16="http://schemas.microsoft.com/office/drawing/2014/main" id="{56B2E3C0-FD50-44C2-A129-0B4706062FB5}"/>
              </a:ext>
            </a:extLst>
          </p:cNvPr>
          <p:cNvGrpSpPr/>
          <p:nvPr/>
        </p:nvGrpSpPr>
        <p:grpSpPr>
          <a:xfrm>
            <a:off x="1278626" y="4042183"/>
            <a:ext cx="1229636" cy="727283"/>
            <a:chOff x="1679485" y="6830779"/>
            <a:chExt cx="1229636" cy="727283"/>
          </a:xfrm>
        </p:grpSpPr>
        <p:sp>
          <p:nvSpPr>
            <p:cNvPr id="28" name="Inhaltsplatzhalter 12">
              <a:extLst>
                <a:ext uri="{FF2B5EF4-FFF2-40B4-BE49-F238E27FC236}">
                  <a16:creationId xmlns:a16="http://schemas.microsoft.com/office/drawing/2014/main" id="{4321FB4A-6441-7228-1471-A55C442CC254}"/>
                </a:ext>
              </a:extLst>
            </p:cNvPr>
            <p:cNvSpPr txBox="1">
              <a:spLocks/>
            </p:cNvSpPr>
            <p:nvPr/>
          </p:nvSpPr>
          <p:spPr>
            <a:xfrm>
              <a:off x="1945615" y="6830779"/>
              <a:ext cx="96350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Qualitäts­sicherung</a:t>
              </a:r>
            </a:p>
          </p:txBody>
        </p:sp>
        <p:sp>
          <p:nvSpPr>
            <p:cNvPr id="29" name="Inhaltsplatzhalter 12">
              <a:extLst>
                <a:ext uri="{FF2B5EF4-FFF2-40B4-BE49-F238E27FC236}">
                  <a16:creationId xmlns:a16="http://schemas.microsoft.com/office/drawing/2014/main" id="{3386097B-87F5-E163-5837-3181811E1771}"/>
                </a:ext>
              </a:extLst>
            </p:cNvPr>
            <p:cNvSpPr txBox="1">
              <a:spLocks/>
            </p:cNvSpPr>
            <p:nvPr/>
          </p:nvSpPr>
          <p:spPr>
            <a:xfrm>
              <a:off x="1679485" y="7085830"/>
              <a:ext cx="102762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Projektmanagement</a:t>
              </a:r>
            </a:p>
          </p:txBody>
        </p:sp>
        <p:sp>
          <p:nvSpPr>
            <p:cNvPr id="30" name="Inhaltsplatzhalter 12">
              <a:extLst>
                <a:ext uri="{FF2B5EF4-FFF2-40B4-BE49-F238E27FC236}">
                  <a16:creationId xmlns:a16="http://schemas.microsoft.com/office/drawing/2014/main" id="{E2A3E57D-C2FD-75FC-4943-410A08BC1FF5}"/>
                </a:ext>
              </a:extLst>
            </p:cNvPr>
            <p:cNvSpPr txBox="1">
              <a:spLocks/>
            </p:cNvSpPr>
            <p:nvPr/>
          </p:nvSpPr>
          <p:spPr>
            <a:xfrm>
              <a:off x="1729332" y="7341286"/>
              <a:ext cx="106609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BIM &amp; Digitalisierung</a:t>
              </a:r>
            </a:p>
          </p:txBody>
        </p:sp>
      </p:grpSp>
    </p:spTree>
    <p:extLst>
      <p:ext uri="{BB962C8B-B14F-4D97-AF65-F5344CB8AC3E}">
        <p14:creationId xmlns:p14="http://schemas.microsoft.com/office/powerpoint/2010/main" val="204087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14</a:t>
            </a:fld>
            <a:endParaRPr lang="de-DE">
              <a:solidFill>
                <a:srgbClr val="606A73"/>
              </a:solidFill>
            </a:endParaRPr>
          </a:p>
        </p:txBody>
      </p:sp>
      <p:sp>
        <p:nvSpPr>
          <p:cNvPr id="13" name="Titel 2">
            <a:extLst>
              <a:ext uri="{FF2B5EF4-FFF2-40B4-BE49-F238E27FC236}">
                <a16:creationId xmlns:a16="http://schemas.microsoft.com/office/drawing/2014/main" id="{B012D897-BD79-9A46-8E62-C7855D9E17B5}"/>
              </a:ext>
            </a:extLst>
          </p:cNvPr>
          <p:cNvSpPr>
            <a:spLocks noGrp="1"/>
          </p:cNvSpPr>
          <p:nvPr>
            <p:ph type="title"/>
          </p:nvPr>
        </p:nvSpPr>
        <p:spPr>
          <a:xfrm>
            <a:off x="540000" y="900000"/>
            <a:ext cx="7025054" cy="720000"/>
          </a:xfrm>
          <a:prstGeom prst="rect">
            <a:avLst/>
          </a:prstGeom>
        </p:spPr>
        <p:txBody>
          <a:bodyPr/>
          <a:lstStyle/>
          <a:p>
            <a:pPr>
              <a:lnSpc>
                <a:spcPts val="2000"/>
              </a:lnSpc>
            </a:pPr>
            <a:r>
              <a:rPr lang="de-DE" sz="2800" b="0" dirty="0">
                <a:solidFill>
                  <a:schemeClr val="bg1"/>
                </a:solidFill>
                <a:latin typeface="Avenir LT Std 35 Light" panose="020B0402020203020204" pitchFamily="34" charset="77"/>
              </a:rPr>
              <a:t>TGA Generalplanung</a:t>
            </a:r>
            <a:br>
              <a:rPr lang="de-DE" sz="2800" b="0" dirty="0">
                <a:solidFill>
                  <a:schemeClr val="bg1"/>
                </a:solidFill>
                <a:latin typeface="Avenir LT Std 35 Light" panose="020B0402020203020204" pitchFamily="34" charset="77"/>
              </a:rPr>
            </a:br>
            <a:r>
              <a:rPr lang="de-DE" sz="900" dirty="0">
                <a:solidFill>
                  <a:schemeClr val="bg1"/>
                </a:solidFill>
                <a:latin typeface="Avenir LT Std 55 Roman" panose="020B0503020203020204" pitchFamily="34" charset="77"/>
              </a:rPr>
              <a:t>Umfassende Planungskompetenz aus einer Hand.</a:t>
            </a:r>
          </a:p>
        </p:txBody>
      </p:sp>
      <p:grpSp>
        <p:nvGrpSpPr>
          <p:cNvPr id="4" name="Gruppieren 3">
            <a:extLst>
              <a:ext uri="{FF2B5EF4-FFF2-40B4-BE49-F238E27FC236}">
                <a16:creationId xmlns:a16="http://schemas.microsoft.com/office/drawing/2014/main" id="{08C42C34-D07E-E94D-838D-F7DCE34FAFBD}"/>
              </a:ext>
            </a:extLst>
          </p:cNvPr>
          <p:cNvGrpSpPr/>
          <p:nvPr/>
        </p:nvGrpSpPr>
        <p:grpSpPr>
          <a:xfrm>
            <a:off x="5030580" y="1408195"/>
            <a:ext cx="3599690" cy="3155063"/>
            <a:chOff x="390891" y="1654921"/>
            <a:chExt cx="3599690" cy="3155063"/>
          </a:xfrm>
        </p:grpSpPr>
        <p:sp>
          <p:nvSpPr>
            <p:cNvPr id="97" name="Rechteck 96">
              <a:extLst>
                <a:ext uri="{FF2B5EF4-FFF2-40B4-BE49-F238E27FC236}">
                  <a16:creationId xmlns:a16="http://schemas.microsoft.com/office/drawing/2014/main" id="{D46C285F-D627-4742-8F01-44BC0A5C056C}"/>
                </a:ext>
              </a:extLst>
            </p:cNvPr>
            <p:cNvSpPr/>
            <p:nvPr/>
          </p:nvSpPr>
          <p:spPr>
            <a:xfrm>
              <a:off x="390892" y="4443560"/>
              <a:ext cx="3597752" cy="366424"/>
            </a:xfrm>
            <a:prstGeom prst="rect">
              <a:avLst/>
            </a:prstGeom>
          </p:spPr>
          <p:txBody>
            <a:bodyPr wrap="square" tIns="180000" rIns="90000">
              <a:spAutoFit/>
            </a:bodyPr>
            <a:lstStyle/>
            <a:p>
              <a:pPr algn="ctr"/>
              <a:r>
                <a:rPr lang="de-DE" sz="900" dirty="0">
                  <a:solidFill>
                    <a:schemeClr val="bg1"/>
                  </a:solidFill>
                  <a:latin typeface="Avenir LT Std 45 Book" panose="020B0502020203020204" pitchFamily="34" charset="77"/>
                </a:rPr>
                <a:t>BIM Design-Methode + LEAN Projektmanagement-Methode</a:t>
              </a:r>
            </a:p>
          </p:txBody>
        </p:sp>
        <p:grpSp>
          <p:nvGrpSpPr>
            <p:cNvPr id="106" name="Gruppieren 105">
              <a:extLst>
                <a:ext uri="{FF2B5EF4-FFF2-40B4-BE49-F238E27FC236}">
                  <a16:creationId xmlns:a16="http://schemas.microsoft.com/office/drawing/2014/main" id="{626CF846-AAD7-9149-BB3C-2B64A1A12527}"/>
                </a:ext>
              </a:extLst>
            </p:cNvPr>
            <p:cNvGrpSpPr/>
            <p:nvPr/>
          </p:nvGrpSpPr>
          <p:grpSpPr>
            <a:xfrm>
              <a:off x="390891" y="4138753"/>
              <a:ext cx="3599690" cy="304800"/>
              <a:chOff x="529059" y="4243251"/>
              <a:chExt cx="8085882" cy="304800"/>
            </a:xfrm>
          </p:grpSpPr>
          <p:cxnSp>
            <p:nvCxnSpPr>
              <p:cNvPr id="99" name="Gerade Verbindung 98">
                <a:extLst>
                  <a:ext uri="{FF2B5EF4-FFF2-40B4-BE49-F238E27FC236}">
                    <a16:creationId xmlns:a16="http://schemas.microsoft.com/office/drawing/2014/main" id="{EE9FC511-B5F4-3241-8C42-1DE39A870BAF}"/>
                  </a:ext>
                </a:extLst>
              </p:cNvPr>
              <p:cNvCxnSpPr>
                <a:cxnSpLocks/>
              </p:cNvCxnSpPr>
              <p:nvPr/>
            </p:nvCxnSpPr>
            <p:spPr>
              <a:xfrm>
                <a:off x="529059" y="4395651"/>
                <a:ext cx="8081528" cy="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1" name="Gerade Verbindung 100">
                <a:extLst>
                  <a:ext uri="{FF2B5EF4-FFF2-40B4-BE49-F238E27FC236}">
                    <a16:creationId xmlns:a16="http://schemas.microsoft.com/office/drawing/2014/main" id="{534C8629-9920-4541-A546-0319E5BCE69E}"/>
                  </a:ext>
                </a:extLst>
              </p:cNvPr>
              <p:cNvCxnSpPr>
                <a:cxnSpLocks/>
              </p:cNvCxnSpPr>
              <p:nvPr/>
            </p:nvCxnSpPr>
            <p:spPr>
              <a:xfrm flipV="1">
                <a:off x="4572000" y="4395651"/>
                <a:ext cx="0" cy="1524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3" name="Gerade Verbindung 102">
                <a:extLst>
                  <a:ext uri="{FF2B5EF4-FFF2-40B4-BE49-F238E27FC236}">
                    <a16:creationId xmlns:a16="http://schemas.microsoft.com/office/drawing/2014/main" id="{E78385C6-8D40-6249-BE89-B522FF73FA79}"/>
                  </a:ext>
                </a:extLst>
              </p:cNvPr>
              <p:cNvCxnSpPr>
                <a:cxnSpLocks/>
              </p:cNvCxnSpPr>
              <p:nvPr/>
            </p:nvCxnSpPr>
            <p:spPr>
              <a:xfrm flipV="1">
                <a:off x="8614941" y="4243251"/>
                <a:ext cx="0" cy="1524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4" name="Gerade Verbindung 103">
                <a:extLst>
                  <a:ext uri="{FF2B5EF4-FFF2-40B4-BE49-F238E27FC236}">
                    <a16:creationId xmlns:a16="http://schemas.microsoft.com/office/drawing/2014/main" id="{6EF2C1DA-06F4-4445-AD19-FE4CCA479C0E}"/>
                  </a:ext>
                </a:extLst>
              </p:cNvPr>
              <p:cNvCxnSpPr>
                <a:cxnSpLocks/>
              </p:cNvCxnSpPr>
              <p:nvPr/>
            </p:nvCxnSpPr>
            <p:spPr>
              <a:xfrm flipV="1">
                <a:off x="529059" y="4243251"/>
                <a:ext cx="0" cy="1524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8" name="Rechteck 37">
              <a:extLst>
                <a:ext uri="{FF2B5EF4-FFF2-40B4-BE49-F238E27FC236}">
                  <a16:creationId xmlns:a16="http://schemas.microsoft.com/office/drawing/2014/main" id="{528BBD1F-D90B-6148-86AF-6D2EAA598D8C}"/>
                </a:ext>
              </a:extLst>
            </p:cNvPr>
            <p:cNvSpPr/>
            <p:nvPr/>
          </p:nvSpPr>
          <p:spPr>
            <a:xfrm>
              <a:off x="474586" y="2033100"/>
              <a:ext cx="668922"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Sanitärtechnik</a:t>
              </a:r>
              <a:endParaRPr lang="de-DE" sz="600">
                <a:solidFill>
                  <a:schemeClr val="bg1"/>
                </a:solidFill>
                <a:latin typeface="Avenir LT Std 45 Book" panose="020B0502020203020204" pitchFamily="34" charset="77"/>
              </a:endParaRPr>
            </a:p>
          </p:txBody>
        </p:sp>
        <p:sp>
          <p:nvSpPr>
            <p:cNvPr id="41" name="Rechteck 40">
              <a:extLst>
                <a:ext uri="{FF2B5EF4-FFF2-40B4-BE49-F238E27FC236}">
                  <a16:creationId xmlns:a16="http://schemas.microsoft.com/office/drawing/2014/main" id="{F9FD4248-A7E8-3A44-AE53-BB3F8A2AC7CB}"/>
                </a:ext>
              </a:extLst>
            </p:cNvPr>
            <p:cNvSpPr/>
            <p:nvPr/>
          </p:nvSpPr>
          <p:spPr>
            <a:xfrm>
              <a:off x="1294147" y="2033566"/>
              <a:ext cx="818001"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Wärmeversorgung</a:t>
              </a:r>
              <a:endParaRPr lang="de-DE" sz="600">
                <a:solidFill>
                  <a:schemeClr val="bg1"/>
                </a:solidFill>
                <a:latin typeface="Avenir LT Std 45 Book" panose="020B0502020203020204" pitchFamily="34" charset="77"/>
              </a:endParaRPr>
            </a:p>
          </p:txBody>
        </p:sp>
        <p:sp>
          <p:nvSpPr>
            <p:cNvPr id="44" name="Rechteck 43">
              <a:extLst>
                <a:ext uri="{FF2B5EF4-FFF2-40B4-BE49-F238E27FC236}">
                  <a16:creationId xmlns:a16="http://schemas.microsoft.com/office/drawing/2014/main" id="{5D08EE22-5897-774D-9F8E-1B1FEFF8F6C3}"/>
                </a:ext>
              </a:extLst>
            </p:cNvPr>
            <p:cNvSpPr/>
            <p:nvPr/>
          </p:nvSpPr>
          <p:spPr>
            <a:xfrm>
              <a:off x="2229125" y="2033566"/>
              <a:ext cx="736248"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Raumlufttechnik</a:t>
              </a:r>
            </a:p>
          </p:txBody>
        </p:sp>
        <p:sp>
          <p:nvSpPr>
            <p:cNvPr id="62" name="Rechteck 61">
              <a:extLst>
                <a:ext uri="{FF2B5EF4-FFF2-40B4-BE49-F238E27FC236}">
                  <a16:creationId xmlns:a16="http://schemas.microsoft.com/office/drawing/2014/main" id="{AA827CF9-7E73-774F-A02C-A707B546AFEC}"/>
                </a:ext>
              </a:extLst>
            </p:cNvPr>
            <p:cNvSpPr/>
            <p:nvPr/>
          </p:nvSpPr>
          <p:spPr>
            <a:xfrm>
              <a:off x="390891" y="3702570"/>
              <a:ext cx="848459"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Brandschutztechnik</a:t>
              </a:r>
              <a:endParaRPr lang="de-DE" sz="600">
                <a:solidFill>
                  <a:schemeClr val="bg1"/>
                </a:solidFill>
                <a:latin typeface="Avenir LT Std 45 Book" panose="020B0502020203020204" pitchFamily="34" charset="77"/>
              </a:endParaRPr>
            </a:p>
          </p:txBody>
        </p:sp>
        <p:sp>
          <p:nvSpPr>
            <p:cNvPr id="65" name="Rechteck 64">
              <a:extLst>
                <a:ext uri="{FF2B5EF4-FFF2-40B4-BE49-F238E27FC236}">
                  <a16:creationId xmlns:a16="http://schemas.microsoft.com/office/drawing/2014/main" id="{A24A363F-DC81-9C4F-8FA8-815FE33E281F}"/>
                </a:ext>
              </a:extLst>
            </p:cNvPr>
            <p:cNvSpPr/>
            <p:nvPr/>
          </p:nvSpPr>
          <p:spPr>
            <a:xfrm>
              <a:off x="1260145" y="3702570"/>
              <a:ext cx="898151" cy="412590"/>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Gebäudeautomation</a:t>
              </a:r>
              <a:br>
                <a:rPr lang="de-DE" sz="600" dirty="0">
                  <a:solidFill>
                    <a:schemeClr val="bg1"/>
                  </a:solidFill>
                  <a:latin typeface="Avenir LT Std 45 Book" panose="020B0502020203020204" pitchFamily="34" charset="77"/>
                </a:rPr>
              </a:br>
              <a:r>
                <a:rPr lang="de-DE" sz="600" dirty="0">
                  <a:solidFill>
                    <a:schemeClr val="bg1"/>
                  </a:solidFill>
                  <a:latin typeface="Avenir LT Std 45 Book" panose="020B0502020203020204" pitchFamily="34" charset="77"/>
                </a:rPr>
                <a:t>und -digitalisierung</a:t>
              </a:r>
              <a:endParaRPr lang="de-DE" sz="600">
                <a:solidFill>
                  <a:schemeClr val="bg1"/>
                </a:solidFill>
                <a:latin typeface="Avenir LT Std 45 Book" panose="020B0502020203020204" pitchFamily="34" charset="77"/>
              </a:endParaRPr>
            </a:p>
          </p:txBody>
        </p:sp>
        <p:sp>
          <p:nvSpPr>
            <p:cNvPr id="68" name="Rechteck 67">
              <a:extLst>
                <a:ext uri="{FF2B5EF4-FFF2-40B4-BE49-F238E27FC236}">
                  <a16:creationId xmlns:a16="http://schemas.microsoft.com/office/drawing/2014/main" id="{352C8D7F-F514-2247-800B-A49932C2DB31}"/>
                </a:ext>
              </a:extLst>
            </p:cNvPr>
            <p:cNvSpPr/>
            <p:nvPr/>
          </p:nvSpPr>
          <p:spPr>
            <a:xfrm>
              <a:off x="2199930" y="3702570"/>
              <a:ext cx="806781" cy="412590"/>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Systemintegration</a:t>
              </a:r>
              <a:br>
                <a:rPr lang="de-DE" sz="600" dirty="0">
                  <a:solidFill>
                    <a:schemeClr val="bg1"/>
                  </a:solidFill>
                  <a:latin typeface="Avenir LT Std 45 Book" panose="020B0502020203020204" pitchFamily="34" charset="77"/>
                </a:rPr>
              </a:br>
              <a:r>
                <a:rPr lang="de-DE" sz="600" dirty="0">
                  <a:solidFill>
                    <a:schemeClr val="bg1"/>
                  </a:solidFill>
                  <a:latin typeface="Avenir LT Std 45 Book" panose="020B0502020203020204" pitchFamily="34" charset="77"/>
                </a:rPr>
                <a:t>und Commission</a:t>
              </a:r>
              <a:endParaRPr lang="de-DE" sz="600">
                <a:solidFill>
                  <a:schemeClr val="bg1"/>
                </a:solidFill>
                <a:latin typeface="Avenir LT Std 45 Book" panose="020B0502020203020204" pitchFamily="34" charset="77"/>
              </a:endParaRPr>
            </a:p>
          </p:txBody>
        </p:sp>
        <p:sp>
          <p:nvSpPr>
            <p:cNvPr id="71" name="Rechteck 70">
              <a:extLst>
                <a:ext uri="{FF2B5EF4-FFF2-40B4-BE49-F238E27FC236}">
                  <a16:creationId xmlns:a16="http://schemas.microsoft.com/office/drawing/2014/main" id="{C0988FEF-1F36-154E-BD63-0522AB3600D1}"/>
                </a:ext>
              </a:extLst>
            </p:cNvPr>
            <p:cNvSpPr/>
            <p:nvPr/>
          </p:nvSpPr>
          <p:spPr>
            <a:xfrm>
              <a:off x="3004264" y="3702570"/>
              <a:ext cx="986317"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Dynamische Simulation</a:t>
              </a:r>
              <a:endParaRPr lang="de-DE" sz="600">
                <a:solidFill>
                  <a:schemeClr val="bg1"/>
                </a:solidFill>
                <a:latin typeface="Avenir LT Std 45 Book" panose="020B0502020203020204" pitchFamily="34" charset="77"/>
              </a:endParaRPr>
            </a:p>
          </p:txBody>
        </p:sp>
        <p:sp>
          <p:nvSpPr>
            <p:cNvPr id="47" name="Rechteck 46">
              <a:extLst>
                <a:ext uri="{FF2B5EF4-FFF2-40B4-BE49-F238E27FC236}">
                  <a16:creationId xmlns:a16="http://schemas.microsoft.com/office/drawing/2014/main" id="{E170066F-0EA5-B147-872F-3B1EFE86ABAC}"/>
                </a:ext>
              </a:extLst>
            </p:cNvPr>
            <p:cNvSpPr/>
            <p:nvPr/>
          </p:nvSpPr>
          <p:spPr>
            <a:xfrm>
              <a:off x="3117615" y="2032798"/>
              <a:ext cx="747470"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Kälteversorgung</a:t>
              </a:r>
              <a:endParaRPr lang="de-DE" sz="600">
                <a:solidFill>
                  <a:schemeClr val="bg1"/>
                </a:solidFill>
                <a:latin typeface="Avenir LT Std 45 Book" panose="020B0502020203020204" pitchFamily="34" charset="77"/>
              </a:endParaRPr>
            </a:p>
          </p:txBody>
        </p:sp>
        <p:sp>
          <p:nvSpPr>
            <p:cNvPr id="50" name="Rechteck 49">
              <a:extLst>
                <a:ext uri="{FF2B5EF4-FFF2-40B4-BE49-F238E27FC236}">
                  <a16:creationId xmlns:a16="http://schemas.microsoft.com/office/drawing/2014/main" id="{51F18FF5-F517-B240-9E82-B1B4AEFB6462}"/>
                </a:ext>
              </a:extLst>
            </p:cNvPr>
            <p:cNvSpPr/>
            <p:nvPr/>
          </p:nvSpPr>
          <p:spPr>
            <a:xfrm>
              <a:off x="474586" y="2816956"/>
              <a:ext cx="672128"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Elektrotechnik</a:t>
              </a:r>
              <a:endParaRPr lang="de-DE" sz="600">
                <a:solidFill>
                  <a:schemeClr val="bg1"/>
                </a:solidFill>
                <a:latin typeface="Avenir LT Std 45 Book" panose="020B0502020203020204" pitchFamily="34" charset="77"/>
              </a:endParaRPr>
            </a:p>
          </p:txBody>
        </p:sp>
        <p:sp>
          <p:nvSpPr>
            <p:cNvPr id="53" name="Rechteck 52">
              <a:extLst>
                <a:ext uri="{FF2B5EF4-FFF2-40B4-BE49-F238E27FC236}">
                  <a16:creationId xmlns:a16="http://schemas.microsoft.com/office/drawing/2014/main" id="{E210C27E-C932-4746-96D0-5EAB9AEECC70}"/>
                </a:ext>
              </a:extLst>
            </p:cNvPr>
            <p:cNvSpPr/>
            <p:nvPr/>
          </p:nvSpPr>
          <p:spPr>
            <a:xfrm>
              <a:off x="1302162" y="2816956"/>
              <a:ext cx="805178" cy="412590"/>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Informations- u.</a:t>
              </a:r>
              <a:br>
                <a:rPr lang="de-DE" sz="600" dirty="0">
                  <a:solidFill>
                    <a:schemeClr val="bg1"/>
                  </a:solidFill>
                  <a:latin typeface="Avenir LT Std 45 Book" panose="020B0502020203020204" pitchFamily="34" charset="77"/>
                </a:rPr>
              </a:br>
              <a:r>
                <a:rPr lang="de-DE" sz="600" dirty="0">
                  <a:solidFill>
                    <a:schemeClr val="bg1"/>
                  </a:solidFill>
                  <a:latin typeface="Avenir LT Std 45 Book" panose="020B0502020203020204" pitchFamily="34" charset="77"/>
                </a:rPr>
                <a:t>Fernmeldetechnik</a:t>
              </a:r>
            </a:p>
          </p:txBody>
        </p:sp>
        <p:sp>
          <p:nvSpPr>
            <p:cNvPr id="56" name="Rechteck 55">
              <a:extLst>
                <a:ext uri="{FF2B5EF4-FFF2-40B4-BE49-F238E27FC236}">
                  <a16:creationId xmlns:a16="http://schemas.microsoft.com/office/drawing/2014/main" id="{B424592A-4F5A-F047-A562-125AA7DC1937}"/>
                </a:ext>
              </a:extLst>
            </p:cNvPr>
            <p:cNvSpPr/>
            <p:nvPr/>
          </p:nvSpPr>
          <p:spPr>
            <a:xfrm>
              <a:off x="2267483" y="2818521"/>
              <a:ext cx="660907"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Fördertechnik</a:t>
              </a:r>
            </a:p>
          </p:txBody>
        </p:sp>
        <p:sp>
          <p:nvSpPr>
            <p:cNvPr id="59" name="Rechteck 58">
              <a:extLst>
                <a:ext uri="{FF2B5EF4-FFF2-40B4-BE49-F238E27FC236}">
                  <a16:creationId xmlns:a16="http://schemas.microsoft.com/office/drawing/2014/main" id="{C103C8F6-978B-B448-98BA-7BE81E4C4BA7}"/>
                </a:ext>
              </a:extLst>
            </p:cNvPr>
            <p:cNvSpPr/>
            <p:nvPr/>
          </p:nvSpPr>
          <p:spPr>
            <a:xfrm>
              <a:off x="3147156" y="2818521"/>
              <a:ext cx="689761"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Küchentechnik</a:t>
              </a:r>
            </a:p>
          </p:txBody>
        </p:sp>
        <p:pic>
          <p:nvPicPr>
            <p:cNvPr id="74" name="Grafik 73">
              <a:extLst>
                <a:ext uri="{FF2B5EF4-FFF2-40B4-BE49-F238E27FC236}">
                  <a16:creationId xmlns:a16="http://schemas.microsoft.com/office/drawing/2014/main" id="{84A10813-8154-094A-8855-B895AD9D5790}"/>
                </a:ext>
              </a:extLst>
            </p:cNvPr>
            <p:cNvPicPr>
              <a:picLocks noChangeAspect="1"/>
            </p:cNvPicPr>
            <p:nvPr/>
          </p:nvPicPr>
          <p:blipFill>
            <a:blip r:embed="rId3">
              <a:lum bright="70000" contrast="-70000"/>
              <a:extLst>
                <a:ext uri="{96DAC541-7B7A-43D3-8B79-37D633B846F1}">
                  <asvg:svgBlip xmlns:asvg="http://schemas.microsoft.com/office/drawing/2016/SVG/main" r:embed="rId4"/>
                </a:ext>
              </a:extLst>
            </a:blip>
            <a:stretch>
              <a:fillRect/>
            </a:stretch>
          </p:blipFill>
          <p:spPr>
            <a:xfrm>
              <a:off x="2369800" y="1654921"/>
              <a:ext cx="450662" cy="450663"/>
            </a:xfrm>
            <a:prstGeom prst="rect">
              <a:avLst/>
            </a:prstGeom>
          </p:spPr>
        </p:pic>
        <p:pic>
          <p:nvPicPr>
            <p:cNvPr id="80" name="Grafik 79">
              <a:extLst>
                <a:ext uri="{FF2B5EF4-FFF2-40B4-BE49-F238E27FC236}">
                  <a16:creationId xmlns:a16="http://schemas.microsoft.com/office/drawing/2014/main" id="{E9F70913-E1C0-5C46-954B-195E2B9FA63A}"/>
                </a:ext>
              </a:extLst>
            </p:cNvPr>
            <p:cNvPicPr>
              <a:picLocks noChangeAspect="1"/>
            </p:cNvPicPr>
            <p:nvPr/>
          </p:nvPicPr>
          <p:blipFill>
            <a:blip r:embed="rId5">
              <a:lum bright="70000" contrast="-70000"/>
              <a:extLst>
                <a:ext uri="{96DAC541-7B7A-43D3-8B79-37D633B846F1}">
                  <asvg:svgBlip xmlns:asvg="http://schemas.microsoft.com/office/drawing/2016/SVG/main" r:embed="rId6"/>
                </a:ext>
              </a:extLst>
            </a:blip>
            <a:stretch>
              <a:fillRect/>
            </a:stretch>
          </p:blipFill>
          <p:spPr>
            <a:xfrm>
              <a:off x="3261971" y="1654921"/>
              <a:ext cx="450662" cy="450663"/>
            </a:xfrm>
            <a:prstGeom prst="rect">
              <a:avLst/>
            </a:prstGeom>
          </p:spPr>
        </p:pic>
        <p:pic>
          <p:nvPicPr>
            <p:cNvPr id="82" name="Grafik 81">
              <a:extLst>
                <a:ext uri="{FF2B5EF4-FFF2-40B4-BE49-F238E27FC236}">
                  <a16:creationId xmlns:a16="http://schemas.microsoft.com/office/drawing/2014/main" id="{36543AD8-AC63-844B-9E04-877D18616FD5}"/>
                </a:ext>
              </a:extLst>
            </p:cNvPr>
            <p:cNvPicPr>
              <a:picLocks noChangeAspect="1"/>
            </p:cNvPicPr>
            <p:nvPr/>
          </p:nvPicPr>
          <p:blipFill>
            <a:blip r:embed="rId7">
              <a:lum bright="70000" contrast="-70000"/>
              <a:extLst>
                <a:ext uri="{96DAC541-7B7A-43D3-8B79-37D633B846F1}">
                  <asvg:svgBlip xmlns:asvg="http://schemas.microsoft.com/office/drawing/2016/SVG/main" r:embed="rId8"/>
                </a:ext>
              </a:extLst>
            </a:blip>
            <a:stretch>
              <a:fillRect/>
            </a:stretch>
          </p:blipFill>
          <p:spPr>
            <a:xfrm>
              <a:off x="570648" y="2439079"/>
              <a:ext cx="450662" cy="450663"/>
            </a:xfrm>
            <a:prstGeom prst="rect">
              <a:avLst/>
            </a:prstGeom>
          </p:spPr>
        </p:pic>
        <p:pic>
          <p:nvPicPr>
            <p:cNvPr id="84" name="Grafik 83">
              <a:extLst>
                <a:ext uri="{FF2B5EF4-FFF2-40B4-BE49-F238E27FC236}">
                  <a16:creationId xmlns:a16="http://schemas.microsoft.com/office/drawing/2014/main" id="{9A12CEE5-62EA-2C4A-B791-315A3E86B595}"/>
                </a:ext>
              </a:extLst>
            </p:cNvPr>
            <p:cNvPicPr>
              <a:picLocks noChangeAspect="1"/>
            </p:cNvPicPr>
            <p:nvPr/>
          </p:nvPicPr>
          <p:blipFill>
            <a:blip r:embed="rId9">
              <a:lum bright="70000" contrast="-70000"/>
              <a:extLst>
                <a:ext uri="{96DAC541-7B7A-43D3-8B79-37D633B846F1}">
                  <asvg:svgBlip xmlns:asvg="http://schemas.microsoft.com/office/drawing/2016/SVG/main" r:embed="rId10"/>
                </a:ext>
              </a:extLst>
            </a:blip>
            <a:stretch>
              <a:fillRect/>
            </a:stretch>
          </p:blipFill>
          <p:spPr>
            <a:xfrm>
              <a:off x="1463038" y="2439079"/>
              <a:ext cx="450662" cy="450663"/>
            </a:xfrm>
            <a:prstGeom prst="rect">
              <a:avLst/>
            </a:prstGeom>
          </p:spPr>
        </p:pic>
        <p:pic>
          <p:nvPicPr>
            <p:cNvPr id="86" name="Grafik 85">
              <a:extLst>
                <a:ext uri="{FF2B5EF4-FFF2-40B4-BE49-F238E27FC236}">
                  <a16:creationId xmlns:a16="http://schemas.microsoft.com/office/drawing/2014/main" id="{85AD05D1-19A8-804C-BF4E-102A40408201}"/>
                </a:ext>
              </a:extLst>
            </p:cNvPr>
            <p:cNvPicPr>
              <a:picLocks noChangeAspect="1"/>
            </p:cNvPicPr>
            <p:nvPr/>
          </p:nvPicPr>
          <p:blipFill>
            <a:blip r:embed="rId11">
              <a:lum bright="70000" contrast="-70000"/>
              <a:extLst>
                <a:ext uri="{96DAC541-7B7A-43D3-8B79-37D633B846F1}">
                  <asvg:svgBlip xmlns:asvg="http://schemas.microsoft.com/office/drawing/2016/SVG/main" r:embed="rId12"/>
                </a:ext>
              </a:extLst>
            </a:blip>
            <a:stretch>
              <a:fillRect/>
            </a:stretch>
          </p:blipFill>
          <p:spPr>
            <a:xfrm>
              <a:off x="2358342" y="2426130"/>
              <a:ext cx="450662" cy="450663"/>
            </a:xfrm>
            <a:prstGeom prst="rect">
              <a:avLst/>
            </a:prstGeom>
          </p:spPr>
        </p:pic>
        <p:pic>
          <p:nvPicPr>
            <p:cNvPr id="88" name="Grafik 87">
              <a:extLst>
                <a:ext uri="{FF2B5EF4-FFF2-40B4-BE49-F238E27FC236}">
                  <a16:creationId xmlns:a16="http://schemas.microsoft.com/office/drawing/2014/main" id="{0EB1BE39-E939-EB4E-9083-82E4C6B56B6E}"/>
                </a:ext>
              </a:extLst>
            </p:cNvPr>
            <p:cNvPicPr>
              <a:picLocks noChangeAspect="1"/>
            </p:cNvPicPr>
            <p:nvPr/>
          </p:nvPicPr>
          <p:blipFill>
            <a:blip r:embed="rId13">
              <a:lum bright="70000" contrast="-70000"/>
              <a:extLst>
                <a:ext uri="{96DAC541-7B7A-43D3-8B79-37D633B846F1}">
                  <asvg:svgBlip xmlns:asvg="http://schemas.microsoft.com/office/drawing/2016/SVG/main" r:embed="rId14"/>
                </a:ext>
              </a:extLst>
            </a:blip>
            <a:stretch>
              <a:fillRect/>
            </a:stretch>
          </p:blipFill>
          <p:spPr>
            <a:xfrm>
              <a:off x="3258135" y="2425756"/>
              <a:ext cx="450662" cy="450663"/>
            </a:xfrm>
            <a:prstGeom prst="rect">
              <a:avLst/>
            </a:prstGeom>
          </p:spPr>
        </p:pic>
        <p:pic>
          <p:nvPicPr>
            <p:cNvPr id="90" name="Grafik 89">
              <a:extLst>
                <a:ext uri="{FF2B5EF4-FFF2-40B4-BE49-F238E27FC236}">
                  <a16:creationId xmlns:a16="http://schemas.microsoft.com/office/drawing/2014/main" id="{AE00D423-18D6-614A-A625-91EBB9B546D0}"/>
                </a:ext>
              </a:extLst>
            </p:cNvPr>
            <p:cNvPicPr>
              <a:picLocks noChangeAspect="1"/>
            </p:cNvPicPr>
            <p:nvPr/>
          </p:nvPicPr>
          <p:blipFill>
            <a:blip r:embed="rId15">
              <a:lum bright="70000" contrast="-70000"/>
              <a:extLst>
                <a:ext uri="{96DAC541-7B7A-43D3-8B79-37D633B846F1}">
                  <asvg:svgBlip xmlns:asvg="http://schemas.microsoft.com/office/drawing/2016/SVG/main" r:embed="rId16"/>
                </a:ext>
              </a:extLst>
            </a:blip>
            <a:stretch>
              <a:fillRect/>
            </a:stretch>
          </p:blipFill>
          <p:spPr>
            <a:xfrm>
              <a:off x="573476" y="3308955"/>
              <a:ext cx="450662" cy="450663"/>
            </a:xfrm>
            <a:prstGeom prst="rect">
              <a:avLst/>
            </a:prstGeom>
          </p:spPr>
        </p:pic>
        <p:pic>
          <p:nvPicPr>
            <p:cNvPr id="92" name="Grafik 91">
              <a:extLst>
                <a:ext uri="{FF2B5EF4-FFF2-40B4-BE49-F238E27FC236}">
                  <a16:creationId xmlns:a16="http://schemas.microsoft.com/office/drawing/2014/main" id="{B3065FE8-2EA9-BD46-8F72-555D0F9E4AD5}"/>
                </a:ext>
              </a:extLst>
            </p:cNvPr>
            <p:cNvPicPr>
              <a:picLocks noChangeAspect="1"/>
            </p:cNvPicPr>
            <p:nvPr/>
          </p:nvPicPr>
          <p:blipFill>
            <a:blip r:embed="rId17">
              <a:lum bright="70000" contrast="-70000"/>
              <a:extLst>
                <a:ext uri="{96DAC541-7B7A-43D3-8B79-37D633B846F1}">
                  <asvg:svgBlip xmlns:asvg="http://schemas.microsoft.com/office/drawing/2016/SVG/main" r:embed="rId18"/>
                </a:ext>
              </a:extLst>
            </a:blip>
            <a:stretch>
              <a:fillRect/>
            </a:stretch>
          </p:blipFill>
          <p:spPr>
            <a:xfrm>
              <a:off x="1483390" y="3300758"/>
              <a:ext cx="450662" cy="450663"/>
            </a:xfrm>
            <a:prstGeom prst="rect">
              <a:avLst/>
            </a:prstGeom>
          </p:spPr>
        </p:pic>
        <p:pic>
          <p:nvPicPr>
            <p:cNvPr id="94" name="Grafik 93">
              <a:extLst>
                <a:ext uri="{FF2B5EF4-FFF2-40B4-BE49-F238E27FC236}">
                  <a16:creationId xmlns:a16="http://schemas.microsoft.com/office/drawing/2014/main" id="{0B119A95-0AA5-C74F-AB0F-4406DC791248}"/>
                </a:ext>
              </a:extLst>
            </p:cNvPr>
            <p:cNvPicPr>
              <a:picLocks noChangeAspect="1"/>
            </p:cNvPicPr>
            <p:nvPr/>
          </p:nvPicPr>
          <p:blipFill>
            <a:blip r:embed="rId19">
              <a:lum bright="70000" contrast="-70000"/>
              <a:extLst>
                <a:ext uri="{96DAC541-7B7A-43D3-8B79-37D633B846F1}">
                  <asvg:svgBlip xmlns:asvg="http://schemas.microsoft.com/office/drawing/2016/SVG/main" r:embed="rId20"/>
                </a:ext>
              </a:extLst>
            </a:blip>
            <a:stretch>
              <a:fillRect/>
            </a:stretch>
          </p:blipFill>
          <p:spPr>
            <a:xfrm>
              <a:off x="2377297" y="3305392"/>
              <a:ext cx="450662" cy="450663"/>
            </a:xfrm>
            <a:prstGeom prst="rect">
              <a:avLst/>
            </a:prstGeom>
          </p:spPr>
        </p:pic>
        <p:pic>
          <p:nvPicPr>
            <p:cNvPr id="96" name="Grafik 95">
              <a:extLst>
                <a:ext uri="{FF2B5EF4-FFF2-40B4-BE49-F238E27FC236}">
                  <a16:creationId xmlns:a16="http://schemas.microsoft.com/office/drawing/2014/main" id="{20699201-F7EA-684D-A38D-195AA6615414}"/>
                </a:ext>
              </a:extLst>
            </p:cNvPr>
            <p:cNvPicPr>
              <a:picLocks noChangeAspect="1"/>
            </p:cNvPicPr>
            <p:nvPr/>
          </p:nvPicPr>
          <p:blipFill>
            <a:blip r:embed="rId21">
              <a:lum bright="70000" contrast="-70000"/>
              <a:extLst>
                <a:ext uri="{96DAC541-7B7A-43D3-8B79-37D633B846F1}">
                  <asvg:svgBlip xmlns:asvg="http://schemas.microsoft.com/office/drawing/2016/SVG/main" r:embed="rId22"/>
                </a:ext>
              </a:extLst>
            </a:blip>
            <a:stretch>
              <a:fillRect/>
            </a:stretch>
          </p:blipFill>
          <p:spPr>
            <a:xfrm>
              <a:off x="3267709" y="3300758"/>
              <a:ext cx="450662" cy="450663"/>
            </a:xfrm>
            <a:prstGeom prst="rect">
              <a:avLst/>
            </a:prstGeom>
          </p:spPr>
        </p:pic>
        <p:pic>
          <p:nvPicPr>
            <p:cNvPr id="39" name="Grafik 38">
              <a:extLst>
                <a:ext uri="{FF2B5EF4-FFF2-40B4-BE49-F238E27FC236}">
                  <a16:creationId xmlns:a16="http://schemas.microsoft.com/office/drawing/2014/main" id="{1B6A3821-EFAD-DF4A-86F5-5FAFDFE774C3}"/>
                </a:ext>
              </a:extLst>
            </p:cNvPr>
            <p:cNvPicPr>
              <a:picLocks noChangeAspect="1"/>
            </p:cNvPicPr>
            <p:nvPr/>
          </p:nvPicPr>
          <p:blipFill>
            <a:blip r:embed="rId23" cstate="print">
              <a:lum bright="70000" contrast="-70000"/>
              <a:extLst>
                <a:ext uri="{28A0092B-C50C-407E-A947-70E740481C1C}">
                  <a14:useLocalDpi xmlns:a14="http://schemas.microsoft.com/office/drawing/2010/main"/>
                </a:ext>
              </a:extLst>
            </a:blip>
            <a:stretch>
              <a:fillRect/>
            </a:stretch>
          </p:blipFill>
          <p:spPr>
            <a:xfrm>
              <a:off x="562381" y="1664239"/>
              <a:ext cx="449571" cy="449571"/>
            </a:xfrm>
            <a:prstGeom prst="rect">
              <a:avLst/>
            </a:prstGeom>
          </p:spPr>
        </p:pic>
        <p:pic>
          <p:nvPicPr>
            <p:cNvPr id="42" name="Grafik 41">
              <a:extLst>
                <a:ext uri="{FF2B5EF4-FFF2-40B4-BE49-F238E27FC236}">
                  <a16:creationId xmlns:a16="http://schemas.microsoft.com/office/drawing/2014/main" id="{5A4BADB9-909B-F04F-B2FC-735242D91AF4}"/>
                </a:ext>
              </a:extLst>
            </p:cNvPr>
            <p:cNvPicPr>
              <a:picLocks noChangeAspect="1"/>
            </p:cNvPicPr>
            <p:nvPr/>
          </p:nvPicPr>
          <p:blipFill>
            <a:blip r:embed="rId24" cstate="print">
              <a:lum bright="70000" contrast="-70000"/>
              <a:extLst>
                <a:ext uri="{28A0092B-C50C-407E-A947-70E740481C1C}">
                  <a14:useLocalDpi xmlns:a14="http://schemas.microsoft.com/office/drawing/2010/main"/>
                </a:ext>
              </a:extLst>
            </a:blip>
            <a:stretch>
              <a:fillRect/>
            </a:stretch>
          </p:blipFill>
          <p:spPr>
            <a:xfrm>
              <a:off x="1470955" y="1654921"/>
              <a:ext cx="449571" cy="449571"/>
            </a:xfrm>
            <a:prstGeom prst="rect">
              <a:avLst/>
            </a:prstGeom>
          </p:spPr>
        </p:pic>
      </p:grpSp>
      <p:sp>
        <p:nvSpPr>
          <p:cNvPr id="40" name="Inhaltsplatzhalter 3">
            <a:extLst>
              <a:ext uri="{FF2B5EF4-FFF2-40B4-BE49-F238E27FC236}">
                <a16:creationId xmlns:a16="http://schemas.microsoft.com/office/drawing/2014/main" id="{C4F06BEB-F41C-AF47-BC75-403059EEAA7C}"/>
              </a:ext>
            </a:extLst>
          </p:cNvPr>
          <p:cNvSpPr>
            <a:spLocks noGrp="1"/>
          </p:cNvSpPr>
          <p:nvPr>
            <p:ph sz="quarter" idx="4294967295"/>
          </p:nvPr>
        </p:nvSpPr>
        <p:spPr>
          <a:xfrm>
            <a:off x="540607" y="1934990"/>
            <a:ext cx="3976244" cy="1898806"/>
          </a:xfrm>
          <a:prstGeom prst="rect">
            <a:avLst/>
          </a:prstGeom>
        </p:spPr>
        <p:txBody>
          <a:bodyPr lIns="0" tIns="0" rIns="0" bIns="0"/>
          <a:lstStyle/>
          <a:p>
            <a:pPr marL="0" lvl="0" indent="0">
              <a:spcBef>
                <a:spcPts val="0"/>
              </a:spcBef>
              <a:buClrTx/>
              <a:buSzTx/>
              <a:buNone/>
              <a:defRPr/>
            </a:pPr>
            <a:r>
              <a:rPr lang="de-DE" sz="1000" b="1" dirty="0">
                <a:solidFill>
                  <a:schemeClr val="bg1"/>
                </a:solidFill>
                <a:latin typeface="Avenir LT Std 65 Medium" panose="020B0503020203020204" pitchFamily="34" charset="77"/>
              </a:rPr>
              <a:t>Ganzheitlich, leistungsfähig, richtungsweisend: Seit über 30 Jahren agiert M&amp;P in der Bau- und Immobilienbranche als TGA Generalplaner für alle Gewerke der Kostengruppe 400 – 480.</a:t>
            </a:r>
          </a:p>
          <a:p>
            <a:pPr marL="0" lvl="0" indent="0">
              <a:spcBef>
                <a:spcPts val="0"/>
              </a:spcBef>
              <a:buClrTx/>
              <a:buSzTx/>
              <a:buNone/>
              <a:defRPr/>
            </a:pPr>
            <a:endParaRPr lang="de-DE" sz="1000" dirty="0">
              <a:solidFill>
                <a:schemeClr val="bg1"/>
              </a:solidFill>
              <a:latin typeface="Avenir LT Std 45 Book" panose="020B0502020203020204" pitchFamily="34" charset="77"/>
            </a:endParaRPr>
          </a:p>
          <a:p>
            <a:pPr marL="0" lvl="0" indent="0">
              <a:spcBef>
                <a:spcPts val="0"/>
              </a:spcBef>
              <a:buClrTx/>
              <a:buSzTx/>
              <a:buNone/>
              <a:defRPr/>
            </a:pPr>
            <a:r>
              <a:rPr lang="de-DE" sz="1000" dirty="0">
                <a:solidFill>
                  <a:schemeClr val="bg1"/>
                </a:solidFill>
                <a:latin typeface="Avenir LT Std 45 Book" panose="020B0502020203020204" pitchFamily="34" charset="77"/>
              </a:rPr>
              <a:t>Mit beispielloser Lösungskompetenz und einem umfassenden Leistungsportfolio entwickeln wir zukunftsfähige Konzepte, die exakt auf die Bedarfe Ihrer technischen Anlagen abgestimmt sind. </a:t>
            </a:r>
          </a:p>
          <a:p>
            <a:pPr marL="0" lvl="0" indent="0">
              <a:spcBef>
                <a:spcPts val="0"/>
              </a:spcBef>
              <a:buClrTx/>
              <a:buSzTx/>
              <a:buNone/>
              <a:defRPr/>
            </a:pPr>
            <a:endParaRPr lang="de-DE" sz="1000" dirty="0">
              <a:solidFill>
                <a:schemeClr val="bg1"/>
              </a:solidFill>
              <a:latin typeface="Avenir LT Std 45 Book" panose="020B0502020203020204" pitchFamily="34" charset="77"/>
            </a:endParaRPr>
          </a:p>
          <a:p>
            <a:pPr marL="0" lvl="0" indent="0">
              <a:spcBef>
                <a:spcPts val="0"/>
              </a:spcBef>
              <a:buClrTx/>
              <a:buSzTx/>
              <a:buNone/>
              <a:defRPr/>
            </a:pPr>
            <a:r>
              <a:rPr lang="de-DE" sz="1000" dirty="0">
                <a:solidFill>
                  <a:schemeClr val="bg1"/>
                </a:solidFill>
                <a:latin typeface="Avenir LT Std 45 Book" panose="020B0502020203020204" pitchFamily="34" charset="77"/>
              </a:rPr>
              <a:t>Modellbasierte Planungsmethoden wie BIM </a:t>
            </a:r>
            <a:r>
              <a:rPr lang="de-DE" sz="1000" dirty="0" err="1">
                <a:solidFill>
                  <a:schemeClr val="bg1"/>
                </a:solidFill>
                <a:latin typeface="Avenir LT Std 45 Book" panose="020B0502020203020204" pitchFamily="34" charset="77"/>
              </a:rPr>
              <a:t>Modelling</a:t>
            </a:r>
            <a:r>
              <a:rPr lang="de-DE" sz="1000" dirty="0">
                <a:solidFill>
                  <a:schemeClr val="bg1"/>
                </a:solidFill>
                <a:latin typeface="Avenir LT Std 45 Book" panose="020B0502020203020204" pitchFamily="34" charset="77"/>
              </a:rPr>
              <a:t> und angewandtes Lean </a:t>
            </a:r>
            <a:r>
              <a:rPr lang="de-DE" sz="1000" dirty="0" err="1">
                <a:solidFill>
                  <a:schemeClr val="bg1"/>
                </a:solidFill>
                <a:latin typeface="Avenir LT Std 45 Book" panose="020B0502020203020204" pitchFamily="34" charset="77"/>
              </a:rPr>
              <a:t>Construction</a:t>
            </a:r>
            <a:r>
              <a:rPr lang="de-DE" sz="1000" dirty="0">
                <a:solidFill>
                  <a:schemeClr val="bg1"/>
                </a:solidFill>
                <a:latin typeface="Avenir LT Std 45 Book" panose="020B0502020203020204" pitchFamily="34" charset="77"/>
              </a:rPr>
              <a:t> Management gewährleisten die systematische Prozessoptimierung und eine hohe, kostenoptimierte Ausführungsqualität in allen Leistungsphasen der HOAI:</a:t>
            </a:r>
          </a:p>
        </p:txBody>
      </p:sp>
    </p:spTree>
    <p:extLst>
      <p:ext uri="{BB962C8B-B14F-4D97-AF65-F5344CB8AC3E}">
        <p14:creationId xmlns:p14="http://schemas.microsoft.com/office/powerpoint/2010/main" val="71040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
            <a:extLst>
              <a:ext uri="{FF2B5EF4-FFF2-40B4-BE49-F238E27FC236}">
                <a16:creationId xmlns:a16="http://schemas.microsoft.com/office/drawing/2014/main" id="{047CDF35-4954-9D41-BD9B-363386885091}"/>
              </a:ext>
            </a:extLst>
          </p:cNvPr>
          <p:cNvSpPr>
            <a:spLocks noGrp="1"/>
          </p:cNvSpPr>
          <p:nvPr>
            <p:ph type="title"/>
          </p:nvPr>
        </p:nvSpPr>
        <p:spPr>
          <a:xfrm>
            <a:off x="540000" y="900000"/>
            <a:ext cx="2497840" cy="720000"/>
          </a:xfrm>
          <a:prstGeom prst="rect">
            <a:avLst/>
          </a:prstGeom>
        </p:spPr>
        <p:txBody>
          <a:bodyPr/>
          <a:lstStyle/>
          <a:p>
            <a:pPr>
              <a:lnSpc>
                <a:spcPts val="3000"/>
              </a:lnSpc>
            </a:pPr>
            <a:r>
              <a:rPr lang="de-DE" sz="2800" b="0" dirty="0">
                <a:solidFill>
                  <a:schemeClr val="bg1"/>
                </a:solidFill>
                <a:latin typeface="Avenir LT Std 35 Light" panose="020B0402020203020204" pitchFamily="34" charset="77"/>
              </a:rPr>
              <a:t>Vielen Dank</a:t>
            </a:r>
            <a:endParaRPr lang="de-DE" sz="900" dirty="0">
              <a:solidFill>
                <a:schemeClr val="bg1"/>
              </a:solidFill>
            </a:endParaRPr>
          </a:p>
        </p:txBody>
      </p:sp>
      <p:sp>
        <p:nvSpPr>
          <p:cNvPr id="2" name="Foliennummernplatzhalter 1"/>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15</a:t>
            </a:fld>
            <a:endParaRPr lang="de-DE" dirty="0">
              <a:solidFill>
                <a:srgbClr val="606A73"/>
              </a:solidFill>
            </a:endParaRPr>
          </a:p>
        </p:txBody>
      </p:sp>
      <p:sp>
        <p:nvSpPr>
          <p:cNvPr id="20" name="Rechteck 19"/>
          <p:cNvSpPr/>
          <p:nvPr/>
        </p:nvSpPr>
        <p:spPr>
          <a:xfrm>
            <a:off x="4152090" y="1458504"/>
            <a:ext cx="934845" cy="173110"/>
          </a:xfrm>
          <a:prstGeom prst="rect">
            <a:avLst/>
          </a:prstGeom>
        </p:spPr>
        <p:txBody>
          <a:bodyPr wrap="none" lIns="34277" tIns="17138" rIns="34277" bIns="17138">
            <a:spAutoFit/>
          </a:bodyPr>
          <a:lstStyle/>
          <a:p>
            <a:r>
              <a:rPr lang="de-DE" sz="900" dirty="0">
                <a:solidFill>
                  <a:schemeClr val="bg1"/>
                </a:solidFill>
                <a:latin typeface="Avenir LT Std 55 Roman" panose="020B0503020203020204" pitchFamily="34" charset="0"/>
              </a:rPr>
              <a:t>Mitgliedschaften</a:t>
            </a:r>
          </a:p>
        </p:txBody>
      </p:sp>
      <p:pic>
        <p:nvPicPr>
          <p:cNvPr id="34" name="Grafik 33">
            <a:extLst>
              <a:ext uri="{FF2B5EF4-FFF2-40B4-BE49-F238E27FC236}">
                <a16:creationId xmlns:a16="http://schemas.microsoft.com/office/drawing/2014/main" id="{00F35A58-18B5-514B-AE30-B17BA10228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77636" y="1952501"/>
            <a:ext cx="1068070" cy="335280"/>
          </a:xfrm>
          <a:prstGeom prst="rect">
            <a:avLst/>
          </a:prstGeom>
        </p:spPr>
      </p:pic>
      <p:pic>
        <p:nvPicPr>
          <p:cNvPr id="40" name="Grafik 39">
            <a:extLst>
              <a:ext uri="{FF2B5EF4-FFF2-40B4-BE49-F238E27FC236}">
                <a16:creationId xmlns:a16="http://schemas.microsoft.com/office/drawing/2014/main" id="{9FAD74E3-0462-E147-91F3-CD8C1A4883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94167" y="2030225"/>
            <a:ext cx="883920" cy="179832"/>
          </a:xfrm>
          <a:prstGeom prst="rect">
            <a:avLst/>
          </a:prstGeom>
        </p:spPr>
      </p:pic>
      <p:pic>
        <p:nvPicPr>
          <p:cNvPr id="41" name="Grafik 40">
            <a:extLst>
              <a:ext uri="{FF2B5EF4-FFF2-40B4-BE49-F238E27FC236}">
                <a16:creationId xmlns:a16="http://schemas.microsoft.com/office/drawing/2014/main" id="{175C36ED-A37B-8544-8404-5F0759582A5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79572" y="1878206"/>
            <a:ext cx="493395" cy="483870"/>
          </a:xfrm>
          <a:prstGeom prst="rect">
            <a:avLst/>
          </a:prstGeom>
        </p:spPr>
      </p:pic>
      <p:pic>
        <p:nvPicPr>
          <p:cNvPr id="42" name="Grafik 41">
            <a:extLst>
              <a:ext uri="{FF2B5EF4-FFF2-40B4-BE49-F238E27FC236}">
                <a16:creationId xmlns:a16="http://schemas.microsoft.com/office/drawing/2014/main" id="{732C6C82-D4ED-6145-9578-77EE8BD29E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75976" y="1902971"/>
            <a:ext cx="838200" cy="434340"/>
          </a:xfrm>
          <a:prstGeom prst="rect">
            <a:avLst/>
          </a:prstGeom>
        </p:spPr>
      </p:pic>
      <p:pic>
        <p:nvPicPr>
          <p:cNvPr id="43" name="Grafik 42">
            <a:extLst>
              <a:ext uri="{FF2B5EF4-FFF2-40B4-BE49-F238E27FC236}">
                <a16:creationId xmlns:a16="http://schemas.microsoft.com/office/drawing/2014/main" id="{25DB50CF-227B-3041-89CB-FABB002A877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88761" y="2637278"/>
            <a:ext cx="845820" cy="464820"/>
          </a:xfrm>
          <a:prstGeom prst="rect">
            <a:avLst/>
          </a:prstGeom>
        </p:spPr>
      </p:pic>
      <p:pic>
        <p:nvPicPr>
          <p:cNvPr id="44" name="Grafik 43">
            <a:extLst>
              <a:ext uri="{FF2B5EF4-FFF2-40B4-BE49-F238E27FC236}">
                <a16:creationId xmlns:a16="http://schemas.microsoft.com/office/drawing/2014/main" id="{3EE0A4D7-E7AB-2E45-A144-614F99F38DC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47177" y="2616323"/>
            <a:ext cx="977900" cy="506730"/>
          </a:xfrm>
          <a:prstGeom prst="rect">
            <a:avLst/>
          </a:prstGeom>
        </p:spPr>
      </p:pic>
      <p:pic>
        <p:nvPicPr>
          <p:cNvPr id="45" name="Grafik 44">
            <a:extLst>
              <a:ext uri="{FF2B5EF4-FFF2-40B4-BE49-F238E27FC236}">
                <a16:creationId xmlns:a16="http://schemas.microsoft.com/office/drawing/2014/main" id="{1C1D9B45-3548-3648-880D-54B05189408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01454" y="2697603"/>
            <a:ext cx="849630" cy="344170"/>
          </a:xfrm>
          <a:prstGeom prst="rect">
            <a:avLst/>
          </a:prstGeom>
        </p:spPr>
      </p:pic>
      <p:pic>
        <p:nvPicPr>
          <p:cNvPr id="47" name="Grafik 46">
            <a:extLst>
              <a:ext uri="{FF2B5EF4-FFF2-40B4-BE49-F238E27FC236}">
                <a16:creationId xmlns:a16="http://schemas.microsoft.com/office/drawing/2014/main" id="{338C999C-A7D3-5F42-8B92-C8B89A57EE4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87076" y="2381045"/>
            <a:ext cx="1016000" cy="762000"/>
          </a:xfrm>
          <a:prstGeom prst="rect">
            <a:avLst/>
          </a:prstGeom>
        </p:spPr>
      </p:pic>
      <p:pic>
        <p:nvPicPr>
          <p:cNvPr id="50" name="Grafik 49">
            <a:extLst>
              <a:ext uri="{FF2B5EF4-FFF2-40B4-BE49-F238E27FC236}">
                <a16:creationId xmlns:a16="http://schemas.microsoft.com/office/drawing/2014/main" id="{5DD6E41C-D9B5-8D4E-A36C-86053D8977F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357036" y="3468308"/>
            <a:ext cx="509270" cy="181610"/>
          </a:xfrm>
          <a:prstGeom prst="rect">
            <a:avLst/>
          </a:prstGeom>
        </p:spPr>
      </p:pic>
      <p:pic>
        <p:nvPicPr>
          <p:cNvPr id="53" name="Grafik 52">
            <a:extLst>
              <a:ext uri="{FF2B5EF4-FFF2-40B4-BE49-F238E27FC236}">
                <a16:creationId xmlns:a16="http://schemas.microsoft.com/office/drawing/2014/main" id="{457D37A9-BF5A-A444-89E2-1D2B39E77FC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40827" y="3390203"/>
            <a:ext cx="990600" cy="388620"/>
          </a:xfrm>
          <a:prstGeom prst="rect">
            <a:avLst/>
          </a:prstGeom>
        </p:spPr>
      </p:pic>
      <p:pic>
        <p:nvPicPr>
          <p:cNvPr id="56" name="Grafik 55">
            <a:extLst>
              <a:ext uri="{FF2B5EF4-FFF2-40B4-BE49-F238E27FC236}">
                <a16:creationId xmlns:a16="http://schemas.microsoft.com/office/drawing/2014/main" id="{0EB1DD55-BF80-F94C-A4E4-04B7BF8898C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418269" y="3405443"/>
            <a:ext cx="1016000" cy="307340"/>
          </a:xfrm>
          <a:prstGeom prst="rect">
            <a:avLst/>
          </a:prstGeom>
        </p:spPr>
      </p:pic>
      <p:pic>
        <p:nvPicPr>
          <p:cNvPr id="59" name="Grafik 58">
            <a:extLst>
              <a:ext uri="{FF2B5EF4-FFF2-40B4-BE49-F238E27FC236}">
                <a16:creationId xmlns:a16="http://schemas.microsoft.com/office/drawing/2014/main" id="{30949E19-403F-0747-950A-55FB456CCE47}"/>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599776" y="3451163"/>
            <a:ext cx="990600" cy="215900"/>
          </a:xfrm>
          <a:prstGeom prst="rect">
            <a:avLst/>
          </a:prstGeom>
        </p:spPr>
      </p:pic>
      <p:pic>
        <p:nvPicPr>
          <p:cNvPr id="65" name="Grafik 64">
            <a:extLst>
              <a:ext uri="{FF2B5EF4-FFF2-40B4-BE49-F238E27FC236}">
                <a16:creationId xmlns:a16="http://schemas.microsoft.com/office/drawing/2014/main" id="{A6B65B48-7A7B-8B4F-AFC9-53626F8BABB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353580" y="4010413"/>
            <a:ext cx="563880" cy="201930"/>
          </a:xfrm>
          <a:prstGeom prst="rect">
            <a:avLst/>
          </a:prstGeom>
        </p:spPr>
      </p:pic>
      <p:pic>
        <p:nvPicPr>
          <p:cNvPr id="68" name="Grafik 67">
            <a:extLst>
              <a:ext uri="{FF2B5EF4-FFF2-40B4-BE49-F238E27FC236}">
                <a16:creationId xmlns:a16="http://schemas.microsoft.com/office/drawing/2014/main" id="{7D8237BD-18E5-F140-8224-D31551E741B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385555" y="4016128"/>
            <a:ext cx="704850" cy="190500"/>
          </a:xfrm>
          <a:prstGeom prst="rect">
            <a:avLst/>
          </a:prstGeom>
        </p:spPr>
      </p:pic>
    </p:spTree>
    <p:extLst>
      <p:ext uri="{BB962C8B-B14F-4D97-AF65-F5344CB8AC3E}">
        <p14:creationId xmlns:p14="http://schemas.microsoft.com/office/powerpoint/2010/main" val="375486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EC606E0-03CE-E247-81A2-CCCFBB7C666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5143500"/>
          </a:xfrm>
          <a:prstGeom prst="rect">
            <a:avLst/>
          </a:prstGeom>
        </p:spPr>
      </p:pic>
      <p:grpSp>
        <p:nvGrpSpPr>
          <p:cNvPr id="18" name="Gruppieren 17">
            <a:extLst>
              <a:ext uri="{FF2B5EF4-FFF2-40B4-BE49-F238E27FC236}">
                <a16:creationId xmlns:a16="http://schemas.microsoft.com/office/drawing/2014/main" id="{534A87F9-3938-5E4E-AC45-0D8C23003C3A}"/>
              </a:ext>
            </a:extLst>
          </p:cNvPr>
          <p:cNvGrpSpPr/>
          <p:nvPr/>
        </p:nvGrpSpPr>
        <p:grpSpPr>
          <a:xfrm>
            <a:off x="0" y="-9656"/>
            <a:ext cx="9144000" cy="5143500"/>
            <a:chOff x="0" y="0"/>
            <a:chExt cx="9144000" cy="5143500"/>
          </a:xfrm>
        </p:grpSpPr>
        <p:sp>
          <p:nvSpPr>
            <p:cNvPr id="5" name="Rechteck 4">
              <a:extLst>
                <a:ext uri="{FF2B5EF4-FFF2-40B4-BE49-F238E27FC236}">
                  <a16:creationId xmlns:a16="http://schemas.microsoft.com/office/drawing/2014/main" id="{BDAFBE71-8C0A-DE49-BBFF-000450EAB121}"/>
                </a:ext>
              </a:extLst>
            </p:cNvPr>
            <p:cNvSpPr/>
            <p:nvPr/>
          </p:nvSpPr>
          <p:spPr>
            <a:xfrm>
              <a:off x="0" y="1617785"/>
              <a:ext cx="9144000" cy="3525715"/>
            </a:xfrm>
            <a:prstGeom prst="rect">
              <a:avLst/>
            </a:prstGeom>
            <a:gradFill>
              <a:gsLst>
                <a:gs pos="0">
                  <a:schemeClr val="tx1">
                    <a:alpha val="50000"/>
                  </a:schemeClr>
                </a:gs>
                <a:gs pos="100000">
                  <a:schemeClr val="tx1">
                    <a:alpha val="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C658F69B-EE9A-7A4E-9041-E3E9CE945657}"/>
                </a:ext>
              </a:extLst>
            </p:cNvPr>
            <p:cNvSpPr/>
            <p:nvPr/>
          </p:nvSpPr>
          <p:spPr>
            <a:xfrm rot="5400000">
              <a:off x="-412750" y="412750"/>
              <a:ext cx="5143500" cy="4318000"/>
            </a:xfrm>
            <a:prstGeom prst="rect">
              <a:avLst/>
            </a:prstGeom>
            <a:gradFill>
              <a:gsLst>
                <a:gs pos="0">
                  <a:schemeClr val="tx1">
                    <a:alpha val="25000"/>
                  </a:schemeClr>
                </a:gs>
                <a:gs pos="100000">
                  <a:schemeClr val="tx1">
                    <a:alpha val="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2</a:t>
            </a:fld>
            <a:endParaRPr lang="de-DE">
              <a:solidFill>
                <a:srgbClr val="606A73"/>
              </a:solidFill>
            </a:endParaRPr>
          </a:p>
        </p:txBody>
      </p:sp>
      <p:sp>
        <p:nvSpPr>
          <p:cNvPr id="16" name="Inhaltsplatzhalter 3"/>
          <p:cNvSpPr>
            <a:spLocks noGrp="1"/>
          </p:cNvSpPr>
          <p:nvPr>
            <p:ph sz="quarter" idx="4294967295"/>
          </p:nvPr>
        </p:nvSpPr>
        <p:spPr>
          <a:xfrm>
            <a:off x="540000" y="3366242"/>
            <a:ext cx="3683868" cy="769441"/>
          </a:xfrm>
          <a:prstGeom prst="rect">
            <a:avLst/>
          </a:prstGeom>
        </p:spPr>
        <p:txBody>
          <a:bodyPr wrap="square" lIns="0" tIns="0" rIns="0" bIns="0">
            <a:noAutofit/>
          </a:bodyPr>
          <a:lstStyle/>
          <a:p>
            <a:pPr marL="0" indent="0">
              <a:lnSpc>
                <a:spcPts val="1200"/>
              </a:lnSpc>
              <a:buNone/>
            </a:pPr>
            <a:r>
              <a:rPr lang="de-DE" sz="1000" dirty="0">
                <a:solidFill>
                  <a:schemeClr val="bg1"/>
                </a:solidFill>
                <a:latin typeface="Avenir LT Std 45 Book" panose="020B0502020203020204" pitchFamily="34" charset="77"/>
              </a:rPr>
              <a:t>Wer Entwicklung vorantreiben will, muss an der Spitze agieren. M&amp;P ist Innovationstreiber in der Bau- und Immobilienbranche – mit einem wegweisenden Beratungsansatz, der Potenziale in Ihrem Unternehmen ganzheitlich erfasst und ausschöpft.</a:t>
            </a:r>
            <a:br>
              <a:rPr lang="de-DE" sz="1000" dirty="0">
                <a:solidFill>
                  <a:schemeClr val="bg1"/>
                </a:solidFill>
                <a:latin typeface="Avenir LT Std 45 Book" panose="020B0502020203020204" pitchFamily="34" charset="77"/>
              </a:rPr>
            </a:br>
            <a:r>
              <a:rPr lang="de-DE" sz="1000" dirty="0">
                <a:solidFill>
                  <a:schemeClr val="bg1"/>
                </a:solidFill>
                <a:latin typeface="Avenir LT Std 45 Book" panose="020B0502020203020204" pitchFamily="34" charset="77"/>
              </a:rPr>
              <a:t>Steigen Sie ein: Profitieren Sie von unserer Kompetenz.</a:t>
            </a:r>
          </a:p>
        </p:txBody>
      </p:sp>
      <p:sp>
        <p:nvSpPr>
          <p:cNvPr id="19" name="Titel 2"/>
          <p:cNvSpPr>
            <a:spLocks noGrp="1"/>
          </p:cNvSpPr>
          <p:nvPr>
            <p:ph type="title"/>
          </p:nvPr>
        </p:nvSpPr>
        <p:spPr>
          <a:xfrm>
            <a:off x="540000" y="2466242"/>
            <a:ext cx="7025054" cy="914400"/>
          </a:xfrm>
          <a:prstGeom prst="rect">
            <a:avLst/>
          </a:prstGeom>
        </p:spPr>
        <p:txBody>
          <a:bodyPr/>
          <a:lstStyle/>
          <a:p>
            <a:pPr>
              <a:lnSpc>
                <a:spcPts val="3200"/>
              </a:lnSpc>
            </a:pPr>
            <a:r>
              <a:rPr lang="de-DE" sz="2800" b="0" dirty="0">
                <a:solidFill>
                  <a:schemeClr val="bg1"/>
                </a:solidFill>
                <a:latin typeface="Avenir LT Std 35 Light" panose="020B0402020203020204" pitchFamily="34" charset="77"/>
              </a:rPr>
              <a:t>Shaping the Future</a:t>
            </a:r>
            <a:br>
              <a:rPr lang="de-DE" sz="2800" b="0" dirty="0">
                <a:solidFill>
                  <a:schemeClr val="bg1"/>
                </a:solidFill>
                <a:latin typeface="Avenir LT Std 35 Light" panose="020B0402020203020204" pitchFamily="34" charset="77"/>
              </a:rPr>
            </a:br>
            <a:r>
              <a:rPr lang="de-DE" sz="2800" b="0" dirty="0">
                <a:solidFill>
                  <a:schemeClr val="bg1"/>
                </a:solidFill>
                <a:latin typeface="Avenir LT Std 35 Light" panose="020B0402020203020204" pitchFamily="34" charset="77"/>
              </a:rPr>
              <a:t>of Real Estate</a:t>
            </a:r>
          </a:p>
        </p:txBody>
      </p:sp>
      <p:sp>
        <p:nvSpPr>
          <p:cNvPr id="14" name="Fußzeilenplatzhalter 6">
            <a:extLst>
              <a:ext uri="{FF2B5EF4-FFF2-40B4-BE49-F238E27FC236}">
                <a16:creationId xmlns:a16="http://schemas.microsoft.com/office/drawing/2014/main" id="{60CE39FF-791E-7844-9D95-9C494687B3C4}"/>
              </a:ext>
            </a:extLst>
          </p:cNvPr>
          <p:cNvSpPr>
            <a:spLocks noGrp="1"/>
          </p:cNvSpPr>
          <p:nvPr>
            <p:ph type="ftr" sz="quarter" idx="4294967295"/>
          </p:nvPr>
        </p:nvSpPr>
        <p:spPr>
          <a:xfrm>
            <a:off x="540000" y="177667"/>
            <a:ext cx="1272073" cy="184666"/>
          </a:xfrm>
          <a:prstGeom prst="rect">
            <a:avLst/>
          </a:prstGeom>
          <a:solidFill>
            <a:schemeClr val="tx1"/>
          </a:solidFill>
        </p:spPr>
        <p:txBody>
          <a:bodyPr wrap="square" anchor="ctr">
            <a:spAutoFit/>
          </a:bodyPr>
          <a:lstStyle/>
          <a:p>
            <a:pPr algn="ctr"/>
            <a:r>
              <a:rPr lang="de-DE" sz="600" dirty="0">
                <a:solidFill>
                  <a:schemeClr val="bg1"/>
                </a:solidFill>
                <a:latin typeface="Avenir LT Std 55 Roman" panose="020B0503020203020204" pitchFamily="34" charset="77"/>
              </a:rPr>
              <a:t>Die M&amp;P Gruppe stellt sich vor.</a:t>
            </a:r>
          </a:p>
        </p:txBody>
      </p:sp>
    </p:spTree>
    <p:extLst>
      <p:ext uri="{BB962C8B-B14F-4D97-AF65-F5344CB8AC3E}">
        <p14:creationId xmlns:p14="http://schemas.microsoft.com/office/powerpoint/2010/main" val="93316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9C74982-844E-034D-ABD1-456985B8DB0D}"/>
              </a:ext>
            </a:extLst>
          </p:cNvPr>
          <p:cNvPicPr>
            <a:picLocks noChangeAspect="1"/>
          </p:cNvPicPr>
          <p:nvPr/>
        </p:nvPicPr>
        <p:blipFill>
          <a:blip r:embed="rId2">
            <a:lum bright="70000" contrast="-70000"/>
            <a:alphaModFix amt="50000"/>
          </a:blip>
          <a:stretch>
            <a:fillRect/>
          </a:stretch>
        </p:blipFill>
        <p:spPr>
          <a:xfrm>
            <a:off x="5573444" y="1808072"/>
            <a:ext cx="2874264" cy="2558796"/>
          </a:xfrm>
          <a:prstGeom prst="rect">
            <a:avLst/>
          </a:prstGeom>
        </p:spPr>
      </p:pic>
      <p:sp>
        <p:nvSpPr>
          <p:cNvPr id="21" name="Oval 20">
            <a:extLst>
              <a:ext uri="{FF2B5EF4-FFF2-40B4-BE49-F238E27FC236}">
                <a16:creationId xmlns:a16="http://schemas.microsoft.com/office/drawing/2014/main" id="{060F2FB3-648C-0741-8107-6D64F623374F}"/>
              </a:ext>
            </a:extLst>
          </p:cNvPr>
          <p:cNvSpPr>
            <a:spLocks noChangeAspect="1"/>
          </p:cNvSpPr>
          <p:nvPr/>
        </p:nvSpPr>
        <p:spPr>
          <a:xfrm>
            <a:off x="5825276" y="1777544"/>
            <a:ext cx="2340000" cy="2340000"/>
          </a:xfrm>
          <a:prstGeom prst="ellipse">
            <a:avLst/>
          </a:prstGeom>
          <a:solidFill>
            <a:srgbClr val="606A73">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3</a:t>
            </a:fld>
            <a:endParaRPr lang="de-DE">
              <a:solidFill>
                <a:srgbClr val="606A73"/>
              </a:solidFill>
            </a:endParaRPr>
          </a:p>
        </p:txBody>
      </p:sp>
      <p:pic>
        <p:nvPicPr>
          <p:cNvPr id="35" name="Grafik 34">
            <a:extLst>
              <a:ext uri="{FF2B5EF4-FFF2-40B4-BE49-F238E27FC236}">
                <a16:creationId xmlns:a16="http://schemas.microsoft.com/office/drawing/2014/main" id="{7F8B9985-27E8-C643-B57B-AD77FE6681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27914" y="2368751"/>
            <a:ext cx="1168400" cy="1168400"/>
          </a:xfrm>
          <a:prstGeom prst="rect">
            <a:avLst/>
          </a:prstGeom>
        </p:spPr>
      </p:pic>
      <p:pic>
        <p:nvPicPr>
          <p:cNvPr id="19" name="Grafik 18">
            <a:extLst>
              <a:ext uri="{FF2B5EF4-FFF2-40B4-BE49-F238E27FC236}">
                <a16:creationId xmlns:a16="http://schemas.microsoft.com/office/drawing/2014/main" id="{DE22A0D7-C8F1-904C-A6AE-44E4F3AB6A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85647" y="1158370"/>
            <a:ext cx="1256030" cy="1256030"/>
          </a:xfrm>
          <a:prstGeom prst="rect">
            <a:avLst/>
          </a:prstGeom>
          <a:effectLst>
            <a:outerShdw blurRad="50800" dist="50800" dir="8700000" algn="tr" rotWithShape="0">
              <a:prstClr val="black">
                <a:alpha val="25000"/>
              </a:prstClr>
            </a:outerShdw>
          </a:effectLst>
        </p:spPr>
      </p:pic>
      <p:pic>
        <p:nvPicPr>
          <p:cNvPr id="22" name="Grafik 21">
            <a:extLst>
              <a:ext uri="{FF2B5EF4-FFF2-40B4-BE49-F238E27FC236}">
                <a16:creationId xmlns:a16="http://schemas.microsoft.com/office/drawing/2014/main" id="{AD3A2DB6-6AD8-0042-B307-526340F024E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00676" y="2897537"/>
            <a:ext cx="1256030" cy="1256030"/>
          </a:xfrm>
          <a:prstGeom prst="rect">
            <a:avLst/>
          </a:prstGeom>
          <a:effectLst>
            <a:outerShdw blurRad="50800" dist="50800" dir="8700000" algn="tr" rotWithShape="0">
              <a:prstClr val="black">
                <a:alpha val="25000"/>
              </a:prstClr>
            </a:outerShdw>
          </a:effectLst>
        </p:spPr>
      </p:pic>
      <p:pic>
        <p:nvPicPr>
          <p:cNvPr id="26" name="Grafik 25">
            <a:extLst>
              <a:ext uri="{FF2B5EF4-FFF2-40B4-BE49-F238E27FC236}">
                <a16:creationId xmlns:a16="http://schemas.microsoft.com/office/drawing/2014/main" id="{1E50CDF0-A9C6-794F-978D-151F79A43AF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64446" y="2892532"/>
            <a:ext cx="1256030" cy="1256030"/>
          </a:xfrm>
          <a:prstGeom prst="rect">
            <a:avLst/>
          </a:prstGeom>
          <a:effectLst>
            <a:outerShdw blurRad="50800" dist="50800" dir="8700000" algn="tr" rotWithShape="0">
              <a:prstClr val="black">
                <a:alpha val="25000"/>
              </a:prstClr>
            </a:outerShdw>
          </a:effectLst>
        </p:spPr>
      </p:pic>
      <p:sp>
        <p:nvSpPr>
          <p:cNvPr id="20" name="Titel 2">
            <a:extLst>
              <a:ext uri="{FF2B5EF4-FFF2-40B4-BE49-F238E27FC236}">
                <a16:creationId xmlns:a16="http://schemas.microsoft.com/office/drawing/2014/main" id="{0187436B-83AB-D04F-A730-2B980611D72A}"/>
              </a:ext>
            </a:extLst>
          </p:cNvPr>
          <p:cNvSpPr>
            <a:spLocks noGrp="1"/>
          </p:cNvSpPr>
          <p:nvPr>
            <p:ph type="title"/>
          </p:nvPr>
        </p:nvSpPr>
        <p:spPr>
          <a:xfrm>
            <a:off x="540000" y="900000"/>
            <a:ext cx="7025054" cy="720000"/>
          </a:xfrm>
          <a:prstGeom prst="rect">
            <a:avLst/>
          </a:prstGeom>
        </p:spPr>
        <p:txBody>
          <a:bodyPr/>
          <a:lstStyle/>
          <a:p>
            <a:pPr>
              <a:lnSpc>
                <a:spcPts val="2000"/>
              </a:lnSpc>
            </a:pPr>
            <a:r>
              <a:rPr lang="de-DE" sz="2800" b="0" dirty="0">
                <a:solidFill>
                  <a:schemeClr val="bg1"/>
                </a:solidFill>
                <a:latin typeface="Avenir LT Std 35 Light" panose="020B0402020203020204" pitchFamily="34" charset="77"/>
              </a:rPr>
              <a:t>Creating added value</a:t>
            </a:r>
            <a:br>
              <a:rPr lang="de-DE" sz="2800" b="0" dirty="0">
                <a:solidFill>
                  <a:schemeClr val="bg1"/>
                </a:solidFill>
                <a:latin typeface="Avenir LT Std 35 Light" panose="020B0402020203020204" pitchFamily="34" charset="77"/>
              </a:rPr>
            </a:br>
            <a:r>
              <a:rPr lang="de-DE" sz="1000" dirty="0">
                <a:solidFill>
                  <a:schemeClr val="bg1"/>
                </a:solidFill>
                <a:latin typeface="Avenir LT Std 55 Roman" panose="020B0503020203020204" pitchFamily="34" charset="77"/>
              </a:rPr>
              <a:t>Holistisch beraten, den Wandel anführen.</a:t>
            </a:r>
          </a:p>
        </p:txBody>
      </p:sp>
      <p:sp>
        <p:nvSpPr>
          <p:cNvPr id="23" name="Inhaltsplatzhalter 3">
            <a:extLst>
              <a:ext uri="{FF2B5EF4-FFF2-40B4-BE49-F238E27FC236}">
                <a16:creationId xmlns:a16="http://schemas.microsoft.com/office/drawing/2014/main" id="{0ACD20C3-95ED-834A-81D5-833A5CD72FC3}"/>
              </a:ext>
            </a:extLst>
          </p:cNvPr>
          <p:cNvSpPr>
            <a:spLocks noGrp="1"/>
          </p:cNvSpPr>
          <p:nvPr>
            <p:ph sz="quarter" idx="13"/>
          </p:nvPr>
        </p:nvSpPr>
        <p:spPr>
          <a:xfrm>
            <a:off x="540000" y="1620000"/>
            <a:ext cx="4650898" cy="3105390"/>
          </a:xfrm>
          <a:prstGeom prst="rect">
            <a:avLst/>
          </a:prstGeom>
        </p:spPr>
        <p:txBody>
          <a:bodyPr lIns="0" tIns="0" rIns="0" bIns="0"/>
          <a:lstStyle/>
          <a:p>
            <a:pPr marL="0" indent="0">
              <a:lnSpc>
                <a:spcPts val="1200"/>
              </a:lnSpc>
              <a:buNone/>
            </a:pPr>
            <a:r>
              <a:rPr lang="de-DE" sz="1000" dirty="0">
                <a:solidFill>
                  <a:schemeClr val="bg1"/>
                </a:solidFill>
                <a:latin typeface="Avenir LT Std 45 Book" panose="020B0502020203020204" pitchFamily="34" charset="77"/>
              </a:rPr>
              <a:t>Nur durch die ganzheitliche Betrachtung eines Gebäudes mit all seinen Potenzialen über den gesamten Lebenszyklus hinweg ergibt sich größtmöglicher Mehrwert. Die optimale technische, digitale und organisatorische Vernetzung ist in jedem Projekt unser Ziel. Um auf dem Weg dorthin keine Zeit zu verlieren, bauen wir auf einen einzigartigen holistischen Beratungsansatz: Bei M&amp;P arbeiten Experten aus den Bereichen </a:t>
            </a:r>
            <a:r>
              <a:rPr lang="de-DE" sz="1000" b="1" dirty="0">
                <a:solidFill>
                  <a:schemeClr val="bg1"/>
                </a:solidFill>
                <a:latin typeface="Avenir LT Std 55 Roman" panose="020B0503020203020204" pitchFamily="34" charset="0"/>
              </a:rPr>
              <a:t>Engineering, Energie, IT-Lösungen und Consulting </a:t>
            </a:r>
            <a:r>
              <a:rPr lang="de-DE" sz="1000" dirty="0">
                <a:solidFill>
                  <a:schemeClr val="bg1"/>
                </a:solidFill>
                <a:latin typeface="Avenir LT Std 45 Book" panose="020B0502020203020204" pitchFamily="34" charset="77"/>
              </a:rPr>
              <a:t>gemeinsam und über die Grenzen ihrer Disziplin hinweg an zukunftsfähigen Lösungen für alle Bereiche der Bau- und Immobilienwirtschaft.</a:t>
            </a:r>
          </a:p>
          <a:p>
            <a:pPr marL="0" indent="0">
              <a:lnSpc>
                <a:spcPts val="1200"/>
              </a:lnSpc>
              <a:buNone/>
            </a:pPr>
            <a:endParaRPr lang="de-DE" sz="1000" dirty="0">
              <a:solidFill>
                <a:schemeClr val="bg1"/>
              </a:solidFill>
              <a:latin typeface="Avenir LT Std 45 Book" panose="020B0502020203020204" pitchFamily="34" charset="77"/>
            </a:endParaRPr>
          </a:p>
          <a:p>
            <a:pPr marL="0" indent="0">
              <a:lnSpc>
                <a:spcPts val="1200"/>
              </a:lnSpc>
              <a:buNone/>
            </a:pPr>
            <a:r>
              <a:rPr lang="de-DE" sz="1000" dirty="0">
                <a:solidFill>
                  <a:schemeClr val="bg1"/>
                </a:solidFill>
                <a:latin typeface="Avenir LT Std 45 Book" panose="020B0502020203020204" pitchFamily="34" charset="77"/>
              </a:rPr>
              <a:t>M&amp;P versteht sich als Innovationstreiber der Bau- und Immobilienbranche.</a:t>
            </a:r>
            <a:br>
              <a:rPr lang="de-DE" sz="1000" dirty="0">
                <a:solidFill>
                  <a:schemeClr val="bg1"/>
                </a:solidFill>
                <a:latin typeface="Avenir LT Std 45 Book" panose="020B0502020203020204" pitchFamily="34" charset="77"/>
              </a:rPr>
            </a:br>
            <a:r>
              <a:rPr lang="de-DE" sz="1000" dirty="0">
                <a:solidFill>
                  <a:schemeClr val="bg1"/>
                </a:solidFill>
                <a:latin typeface="Avenir LT Std 45 Book" panose="020B0502020203020204" pitchFamily="34" charset="77"/>
              </a:rPr>
              <a:t>Im Vorwärtsgang entwickeln wir tragfähige Ideen für morgen und steigern die Transformationsdynamik auf wichtigen Innovationsfeldern der Branche:</a:t>
            </a:r>
          </a:p>
          <a:p>
            <a:pPr marL="0" indent="0">
              <a:lnSpc>
                <a:spcPts val="1200"/>
              </a:lnSpc>
              <a:buNone/>
            </a:pPr>
            <a:endParaRPr lang="de-DE" sz="1000" dirty="0">
              <a:solidFill>
                <a:schemeClr val="bg1"/>
              </a:solidFill>
              <a:latin typeface="Avenir LT Std 45 Book" panose="020B0502020203020204" pitchFamily="34" charset="77"/>
            </a:endParaRPr>
          </a:p>
          <a:p>
            <a:pPr>
              <a:lnSpc>
                <a:spcPts val="1200"/>
              </a:lnSpc>
            </a:pPr>
            <a:r>
              <a:rPr lang="de-DE" sz="1000" dirty="0">
                <a:solidFill>
                  <a:schemeClr val="bg1"/>
                </a:solidFill>
                <a:latin typeface="Avenir LT Std 45 Book" panose="020B0502020203020204" pitchFamily="34" charset="77"/>
              </a:rPr>
              <a:t>Intelligentes Engineering Design schafft innovative Infrastrukturen</a:t>
            </a:r>
          </a:p>
          <a:p>
            <a:pPr>
              <a:lnSpc>
                <a:spcPts val="1200"/>
              </a:lnSpc>
            </a:pPr>
            <a:r>
              <a:rPr lang="de-DE" sz="1000" dirty="0">
                <a:solidFill>
                  <a:schemeClr val="bg1"/>
                </a:solidFill>
                <a:latin typeface="Avenir LT Std 45 Book" panose="020B0502020203020204" pitchFamily="34" charset="77"/>
              </a:rPr>
              <a:t>360°- Energieeffizienzkonzepte sorgen für ein Höchstmaß an Nachhaltigkeit</a:t>
            </a:r>
          </a:p>
          <a:p>
            <a:pPr>
              <a:lnSpc>
                <a:spcPts val="1200"/>
              </a:lnSpc>
            </a:pPr>
            <a:r>
              <a:rPr lang="de-DE" sz="1000" dirty="0">
                <a:solidFill>
                  <a:schemeClr val="bg1"/>
                </a:solidFill>
                <a:latin typeface="Avenir LT Std 45 Book" panose="020B0502020203020204" pitchFamily="34" charset="77"/>
              </a:rPr>
              <a:t>Maßgeschneiderte IT-Lösungen treiben den digitalen Wandel entlang des Immobilienlebenszyklus voran.</a:t>
            </a:r>
          </a:p>
        </p:txBody>
      </p:sp>
    </p:spTree>
    <p:extLst>
      <p:ext uri="{BB962C8B-B14F-4D97-AF65-F5344CB8AC3E}">
        <p14:creationId xmlns:p14="http://schemas.microsoft.com/office/powerpoint/2010/main" val="269455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Person, Mann enthält.&#10;&#10;Automatisch generierte Beschreibung">
            <a:extLst>
              <a:ext uri="{FF2B5EF4-FFF2-40B4-BE49-F238E27FC236}">
                <a16:creationId xmlns:a16="http://schemas.microsoft.com/office/drawing/2014/main" id="{87F5E110-137A-C25A-C061-446F3FC324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9656"/>
            <a:ext cx="9147428" cy="5124188"/>
          </a:xfrm>
          <a:prstGeom prst="rect">
            <a:avLst/>
          </a:prstGeom>
        </p:spPr>
      </p:pic>
      <p:sp>
        <p:nvSpPr>
          <p:cNvPr id="4" name="Rechteck 3">
            <a:extLst>
              <a:ext uri="{FF2B5EF4-FFF2-40B4-BE49-F238E27FC236}">
                <a16:creationId xmlns:a16="http://schemas.microsoft.com/office/drawing/2014/main" id="{64BDD846-36AE-A6F7-C9FC-63F967E6CC3E}"/>
              </a:ext>
            </a:extLst>
          </p:cNvPr>
          <p:cNvSpPr/>
          <p:nvPr/>
        </p:nvSpPr>
        <p:spPr>
          <a:xfrm rot="5400000">
            <a:off x="-436291" y="436291"/>
            <a:ext cx="5143500" cy="4270917"/>
          </a:xfrm>
          <a:prstGeom prst="rect">
            <a:avLst/>
          </a:prstGeom>
          <a:gradFill>
            <a:gsLst>
              <a:gs pos="0">
                <a:schemeClr val="tx1">
                  <a:alpha val="60000"/>
                </a:schemeClr>
              </a:gs>
              <a:gs pos="100000">
                <a:schemeClr val="tx1">
                  <a:alpha val="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5" name="Foliennummernplatzhalter 1">
            <a:extLst>
              <a:ext uri="{FF2B5EF4-FFF2-40B4-BE49-F238E27FC236}">
                <a16:creationId xmlns:a16="http://schemas.microsoft.com/office/drawing/2014/main" id="{C87CC03C-ACCC-98C4-8096-76CED8E23D45}"/>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4</a:t>
            </a:fld>
            <a:endParaRPr lang="de-DE">
              <a:solidFill>
                <a:srgbClr val="606A73"/>
              </a:solidFill>
            </a:endParaRPr>
          </a:p>
        </p:txBody>
      </p:sp>
      <p:sp>
        <p:nvSpPr>
          <p:cNvPr id="6" name="Inhaltsplatzhalter 3">
            <a:extLst>
              <a:ext uri="{FF2B5EF4-FFF2-40B4-BE49-F238E27FC236}">
                <a16:creationId xmlns:a16="http://schemas.microsoft.com/office/drawing/2014/main" id="{19E68CA1-9BAD-94C8-B51E-2A41CB43944E}"/>
              </a:ext>
            </a:extLst>
          </p:cNvPr>
          <p:cNvSpPr txBox="1">
            <a:spLocks/>
          </p:cNvSpPr>
          <p:nvPr/>
        </p:nvSpPr>
        <p:spPr>
          <a:xfrm>
            <a:off x="540000" y="1620000"/>
            <a:ext cx="3730917" cy="1902951"/>
          </a:xfrm>
          <a:prstGeom prst="rect">
            <a:avLst/>
          </a:prstGeom>
        </p:spPr>
        <p:txBody>
          <a:bodyPr lIns="0" tIns="0" rIns="0" bIns="0"/>
          <a:lstStyle>
            <a:lvl1pPr marL="128538" indent="-128538" algn="l" defTabSz="171384" rtl="0" eaLnBrk="1" latinLnBrk="0" hangingPunct="1">
              <a:spcBef>
                <a:spcPct val="20000"/>
              </a:spcBef>
              <a:buFont typeface="Arial"/>
              <a:buChar char="•"/>
              <a:defRPr sz="1200" kern="1200">
                <a:solidFill>
                  <a:schemeClr val="tx1"/>
                </a:solidFill>
                <a:latin typeface="+mn-lt"/>
                <a:ea typeface="+mn-ea"/>
                <a:cs typeface="+mn-cs"/>
              </a:defRPr>
            </a:lvl1pPr>
            <a:lvl2pPr marL="278501" indent="-107116" algn="l" defTabSz="171384" rtl="0" eaLnBrk="1" latinLnBrk="0" hangingPunct="1">
              <a:spcBef>
                <a:spcPct val="20000"/>
              </a:spcBef>
              <a:buFont typeface="Arial"/>
              <a:buChar char="–"/>
              <a:defRPr sz="1000" kern="1200">
                <a:solidFill>
                  <a:schemeClr val="tx1"/>
                </a:solidFill>
                <a:latin typeface="+mn-lt"/>
                <a:ea typeface="+mn-ea"/>
                <a:cs typeface="+mn-cs"/>
              </a:defRPr>
            </a:lvl2pPr>
            <a:lvl3pPr marL="428462" indent="-85692" algn="l" defTabSz="171384" rtl="0" eaLnBrk="1" latinLnBrk="0" hangingPunct="1">
              <a:spcBef>
                <a:spcPct val="20000"/>
              </a:spcBef>
              <a:buFont typeface="Arial"/>
              <a:buChar char="•"/>
              <a:defRPr sz="900" kern="1200">
                <a:solidFill>
                  <a:schemeClr val="tx1"/>
                </a:solidFill>
                <a:latin typeface="+mn-lt"/>
                <a:ea typeface="+mn-ea"/>
                <a:cs typeface="+mn-cs"/>
              </a:defRPr>
            </a:lvl3pPr>
            <a:lvl4pPr marL="599847" indent="-85692" algn="l" defTabSz="171384" rtl="0" eaLnBrk="1" latinLnBrk="0" hangingPunct="1">
              <a:spcBef>
                <a:spcPct val="20000"/>
              </a:spcBef>
              <a:buFont typeface="Arial"/>
              <a:buChar char="–"/>
              <a:defRPr sz="700" kern="1200">
                <a:solidFill>
                  <a:schemeClr val="tx1"/>
                </a:solidFill>
                <a:latin typeface="+mn-lt"/>
                <a:ea typeface="+mn-ea"/>
                <a:cs typeface="+mn-cs"/>
              </a:defRPr>
            </a:lvl4pPr>
            <a:lvl5pPr marL="771232" indent="-85692" algn="l" defTabSz="171384" rtl="0" eaLnBrk="1" latinLnBrk="0" hangingPunct="1">
              <a:spcBef>
                <a:spcPct val="20000"/>
              </a:spcBef>
              <a:buFont typeface="Arial"/>
              <a:buChar char="»"/>
              <a:defRPr sz="700" kern="1200">
                <a:solidFill>
                  <a:schemeClr val="tx1"/>
                </a:solidFill>
                <a:latin typeface="+mn-lt"/>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nSpc>
                <a:spcPts val="2500"/>
              </a:lnSpc>
              <a:buFont typeface="Arial"/>
              <a:buNone/>
            </a:pPr>
            <a:r>
              <a:rPr lang="de-DE" sz="2100" dirty="0">
                <a:solidFill>
                  <a:schemeClr val="bg1"/>
                </a:solidFill>
                <a:latin typeface="Avenir LT Std 45 Book" panose="020B0502020203020204" pitchFamily="34" charset="77"/>
              </a:rPr>
              <a:t>„Wir werden von der Überzeugung geleitet, dass eine optimale technische, digitale und organisato­rische Lösung den größten Mehrwert für eine Immobilie liefert!“</a:t>
            </a:r>
          </a:p>
        </p:txBody>
      </p:sp>
      <p:sp>
        <p:nvSpPr>
          <p:cNvPr id="7" name="Inhaltsplatzhalter 3">
            <a:extLst>
              <a:ext uri="{FF2B5EF4-FFF2-40B4-BE49-F238E27FC236}">
                <a16:creationId xmlns:a16="http://schemas.microsoft.com/office/drawing/2014/main" id="{3CB6CB86-1939-20A6-0F2D-E0FC5A5E6F91}"/>
              </a:ext>
            </a:extLst>
          </p:cNvPr>
          <p:cNvSpPr txBox="1">
            <a:spLocks/>
          </p:cNvSpPr>
          <p:nvPr/>
        </p:nvSpPr>
        <p:spPr>
          <a:xfrm>
            <a:off x="540000" y="3635298"/>
            <a:ext cx="2086112" cy="273205"/>
          </a:xfrm>
          <a:prstGeom prst="rect">
            <a:avLst/>
          </a:prstGeom>
        </p:spPr>
        <p:txBody>
          <a:bodyPr lIns="0" tIns="0" rIns="0" bIns="0"/>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nSpc>
                <a:spcPts val="1200"/>
              </a:lnSpc>
              <a:buNone/>
            </a:pPr>
            <a:r>
              <a:rPr lang="de-DE" sz="900" b="1" dirty="0">
                <a:solidFill>
                  <a:schemeClr val="bg1"/>
                </a:solidFill>
              </a:rPr>
              <a:t>Olf Clausen</a:t>
            </a:r>
            <a:r>
              <a:rPr lang="de-DE" sz="900" b="1" dirty="0">
                <a:solidFill>
                  <a:schemeClr val="bg1"/>
                </a:solidFill>
                <a:latin typeface="Avenir LT Std 65 Medium" panose="020B0503020203020204" pitchFamily="34" charset="77"/>
              </a:rPr>
              <a:t>, </a:t>
            </a:r>
            <a:r>
              <a:rPr lang="de-DE" sz="900" dirty="0">
                <a:solidFill>
                  <a:schemeClr val="bg1"/>
                </a:solidFill>
                <a:latin typeface="Avenir LT Std 45 Book" panose="020B0502020203020204" pitchFamily="34" charset="77"/>
              </a:rPr>
              <a:t>CEO M&amp;P Gruppe</a:t>
            </a:r>
          </a:p>
        </p:txBody>
      </p:sp>
      <p:sp>
        <p:nvSpPr>
          <p:cNvPr id="10" name="Fußzeilenplatzhalter 6">
            <a:extLst>
              <a:ext uri="{FF2B5EF4-FFF2-40B4-BE49-F238E27FC236}">
                <a16:creationId xmlns:a16="http://schemas.microsoft.com/office/drawing/2014/main" id="{27EB4586-B4AD-D9F6-04B5-36023DBFFCE2}"/>
              </a:ext>
            </a:extLst>
          </p:cNvPr>
          <p:cNvSpPr txBox="1">
            <a:spLocks/>
          </p:cNvSpPr>
          <p:nvPr/>
        </p:nvSpPr>
        <p:spPr>
          <a:xfrm>
            <a:off x="539999" y="177667"/>
            <a:ext cx="1288801" cy="184666"/>
          </a:xfrm>
          <a:prstGeom prst="rect">
            <a:avLst/>
          </a:prstGeom>
          <a:solidFill>
            <a:schemeClr val="tx1"/>
          </a:solidFill>
        </p:spPr>
        <p:txBody>
          <a:bodyPr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dirty="0">
                <a:solidFill>
                  <a:schemeClr val="bg1"/>
                </a:solidFill>
                <a:latin typeface="Avenir LT Std 55 Roman" panose="020B0503020203020204" pitchFamily="34" charset="77"/>
              </a:rPr>
              <a:t>Die M&amp;P Gruppe stellt sich vor.</a:t>
            </a:r>
          </a:p>
        </p:txBody>
      </p:sp>
    </p:spTree>
    <p:extLst>
      <p:ext uri="{BB962C8B-B14F-4D97-AF65-F5344CB8AC3E}">
        <p14:creationId xmlns:p14="http://schemas.microsoft.com/office/powerpoint/2010/main" val="376408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1C23EE1-3D1F-F94D-84C8-209319D7809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5" name="Rechteck 4">
            <a:extLst>
              <a:ext uri="{FF2B5EF4-FFF2-40B4-BE49-F238E27FC236}">
                <a16:creationId xmlns:a16="http://schemas.microsoft.com/office/drawing/2014/main" id="{BDAFBE71-8C0A-DE49-BBFF-000450EAB121}"/>
              </a:ext>
            </a:extLst>
          </p:cNvPr>
          <p:cNvSpPr/>
          <p:nvPr/>
        </p:nvSpPr>
        <p:spPr>
          <a:xfrm>
            <a:off x="0" y="2548054"/>
            <a:ext cx="9144000" cy="2595446"/>
          </a:xfrm>
          <a:prstGeom prst="rect">
            <a:avLst/>
          </a:prstGeom>
          <a:gradFill>
            <a:gsLst>
              <a:gs pos="0">
                <a:schemeClr val="tx1">
                  <a:alpha val="80000"/>
                </a:schemeClr>
              </a:gs>
              <a:gs pos="100000">
                <a:schemeClr val="tx1">
                  <a:alpha val="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C658F69B-EE9A-7A4E-9041-E3E9CE945657}"/>
              </a:ext>
            </a:extLst>
          </p:cNvPr>
          <p:cNvSpPr/>
          <p:nvPr/>
        </p:nvSpPr>
        <p:spPr>
          <a:xfrm rot="5400000">
            <a:off x="-918581" y="918581"/>
            <a:ext cx="5143500" cy="3306337"/>
          </a:xfrm>
          <a:prstGeom prst="rect">
            <a:avLst/>
          </a:prstGeom>
          <a:gradFill>
            <a:gsLst>
              <a:gs pos="0">
                <a:schemeClr val="tx1">
                  <a:alpha val="25000"/>
                </a:schemeClr>
              </a:gs>
              <a:gs pos="100000">
                <a:schemeClr val="tx1">
                  <a:alpha val="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5</a:t>
            </a:fld>
            <a:endParaRPr lang="de-DE">
              <a:solidFill>
                <a:srgbClr val="606A73"/>
              </a:solidFill>
            </a:endParaRPr>
          </a:p>
        </p:txBody>
      </p:sp>
      <p:sp>
        <p:nvSpPr>
          <p:cNvPr id="17" name="Titel 2">
            <a:extLst>
              <a:ext uri="{FF2B5EF4-FFF2-40B4-BE49-F238E27FC236}">
                <a16:creationId xmlns:a16="http://schemas.microsoft.com/office/drawing/2014/main" id="{4B7A0D0E-641D-E34F-97EF-ED1A93741078}"/>
              </a:ext>
            </a:extLst>
          </p:cNvPr>
          <p:cNvSpPr txBox="1">
            <a:spLocks/>
          </p:cNvSpPr>
          <p:nvPr/>
        </p:nvSpPr>
        <p:spPr>
          <a:xfrm>
            <a:off x="540000" y="3780000"/>
            <a:ext cx="7025054" cy="91440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a:lnSpc>
                <a:spcPts val="3200"/>
              </a:lnSpc>
            </a:pPr>
            <a:r>
              <a:rPr lang="de-DE" sz="2800" b="0" dirty="0">
                <a:solidFill>
                  <a:schemeClr val="bg1"/>
                </a:solidFill>
                <a:latin typeface="Avenir LT Std 35 Light" panose="020B0402020203020204" pitchFamily="34" charset="77"/>
              </a:rPr>
              <a:t>Lifecycle-Partner für die Bau-</a:t>
            </a:r>
            <a:br>
              <a:rPr lang="de-DE" sz="2800" b="0" dirty="0">
                <a:solidFill>
                  <a:schemeClr val="bg1"/>
                </a:solidFill>
                <a:latin typeface="Avenir LT Std 35 Light" panose="020B0402020203020204" pitchFamily="34" charset="77"/>
              </a:rPr>
            </a:br>
            <a:r>
              <a:rPr lang="de-DE" sz="2800" b="0" dirty="0">
                <a:solidFill>
                  <a:schemeClr val="bg1"/>
                </a:solidFill>
                <a:latin typeface="Avenir LT Std 35 Light" panose="020B0402020203020204" pitchFamily="34" charset="77"/>
              </a:rPr>
              <a:t>und Immobilienwirtschaft</a:t>
            </a:r>
          </a:p>
        </p:txBody>
      </p:sp>
      <p:sp>
        <p:nvSpPr>
          <p:cNvPr id="10" name="Fußzeilenplatzhalter 6">
            <a:extLst>
              <a:ext uri="{FF2B5EF4-FFF2-40B4-BE49-F238E27FC236}">
                <a16:creationId xmlns:a16="http://schemas.microsoft.com/office/drawing/2014/main" id="{9A316735-0EFF-A94A-998F-2BB302691A58}"/>
              </a:ext>
            </a:extLst>
          </p:cNvPr>
          <p:cNvSpPr txBox="1">
            <a:spLocks/>
          </p:cNvSpPr>
          <p:nvPr/>
        </p:nvSpPr>
        <p:spPr>
          <a:xfrm>
            <a:off x="540000" y="177667"/>
            <a:ext cx="1288800" cy="184666"/>
          </a:xfrm>
          <a:prstGeom prst="rect">
            <a:avLst/>
          </a:prstGeom>
          <a:solidFill>
            <a:srgbClr val="606A73"/>
          </a:solidFill>
        </p:spPr>
        <p:txBody>
          <a:bodyPr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latin typeface="Avenir LT Std 55 Roman" panose="020B0503020203020204" pitchFamily="34" charset="77"/>
              </a:rPr>
              <a:t>Die M&amp;P Gruppe stellt sich vor.</a:t>
            </a:r>
          </a:p>
        </p:txBody>
      </p:sp>
    </p:spTree>
    <p:extLst>
      <p:ext uri="{BB962C8B-B14F-4D97-AF65-F5344CB8AC3E}">
        <p14:creationId xmlns:p14="http://schemas.microsoft.com/office/powerpoint/2010/main" val="48025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4CCFF94-6B2A-B847-A5B3-1434DBF28BBA}"/>
              </a:ext>
            </a:extLst>
          </p:cNvPr>
          <p:cNvPicPr>
            <a:picLocks noChangeAspect="1"/>
          </p:cNvPicPr>
          <p:nvPr/>
        </p:nvPicPr>
        <p:blipFill>
          <a:blip r:embed="rId2" cstate="print">
            <a:lum bright="70000" contrast="-70000"/>
            <a:alphaModFix amt="50000"/>
            <a:extLst>
              <a:ext uri="{28A0092B-C50C-407E-A947-70E740481C1C}">
                <a14:useLocalDpi xmlns:a14="http://schemas.microsoft.com/office/drawing/2010/main"/>
              </a:ext>
            </a:extLst>
          </a:blip>
          <a:stretch>
            <a:fillRect/>
          </a:stretch>
        </p:blipFill>
        <p:spPr>
          <a:xfrm>
            <a:off x="5187419" y="1309377"/>
            <a:ext cx="3041697" cy="2975859"/>
          </a:xfrm>
          <a:prstGeom prst="rect">
            <a:avLst/>
          </a:prstGeom>
        </p:spPr>
      </p:pic>
      <p:sp>
        <p:nvSpPr>
          <p:cNvPr id="33" name="Oval 32">
            <a:extLst>
              <a:ext uri="{FF2B5EF4-FFF2-40B4-BE49-F238E27FC236}">
                <a16:creationId xmlns:a16="http://schemas.microsoft.com/office/drawing/2014/main" id="{7482B4FA-4941-F74A-AE09-7CED66CE83E3}"/>
              </a:ext>
            </a:extLst>
          </p:cNvPr>
          <p:cNvSpPr>
            <a:spLocks noChangeAspect="1"/>
          </p:cNvSpPr>
          <p:nvPr/>
        </p:nvSpPr>
        <p:spPr>
          <a:xfrm>
            <a:off x="5446121" y="1425226"/>
            <a:ext cx="2553429" cy="2553429"/>
          </a:xfrm>
          <a:prstGeom prst="ellipse">
            <a:avLst/>
          </a:prstGeom>
          <a:solidFill>
            <a:srgbClr val="606A73">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6</a:t>
            </a:fld>
            <a:endParaRPr lang="de-DE">
              <a:solidFill>
                <a:srgbClr val="606A73"/>
              </a:solidFill>
            </a:endParaRPr>
          </a:p>
        </p:txBody>
      </p:sp>
      <p:sp>
        <p:nvSpPr>
          <p:cNvPr id="17" name="Inhaltsplatzhalter 3">
            <a:extLst>
              <a:ext uri="{FF2B5EF4-FFF2-40B4-BE49-F238E27FC236}">
                <a16:creationId xmlns:a16="http://schemas.microsoft.com/office/drawing/2014/main" id="{6CFCB713-137D-0941-A1C1-C92F640CC7A1}"/>
              </a:ext>
            </a:extLst>
          </p:cNvPr>
          <p:cNvSpPr>
            <a:spLocks noGrp="1"/>
          </p:cNvSpPr>
          <p:nvPr>
            <p:ph sz="quarter" idx="4294967295"/>
          </p:nvPr>
        </p:nvSpPr>
        <p:spPr>
          <a:xfrm>
            <a:off x="540000" y="1440000"/>
            <a:ext cx="3976244" cy="3240000"/>
          </a:xfrm>
          <a:prstGeom prst="rect">
            <a:avLst/>
          </a:prstGeom>
        </p:spPr>
        <p:txBody>
          <a:bodyPr lIns="0" tIns="0" rIns="0" bIns="0"/>
          <a:lstStyle/>
          <a:p>
            <a:pPr marL="0" indent="0">
              <a:lnSpc>
                <a:spcPts val="1200"/>
              </a:lnSpc>
              <a:buNone/>
            </a:pPr>
            <a:r>
              <a:rPr lang="de-DE" sz="1000" b="1" dirty="0">
                <a:solidFill>
                  <a:schemeClr val="bg1"/>
                </a:solidFill>
                <a:latin typeface="Avenir LT Std 55 Roman" panose="020B0503020203020204" pitchFamily="34" charset="77"/>
              </a:rPr>
              <a:t>Unsere ganzheitliche Lösungskompetenz über den gesamten Lebenszyklus eines Gebäudes hinweg macht uns zu DEM Ansprechpartner im Real Estate. Zu unseren Kunden gehören Bauherren, Projektentwickler und Asset-Manager, Ingenieure und Architekten, Generalunternehmer und Facility-Service-Dienstleister.</a:t>
            </a:r>
          </a:p>
          <a:p>
            <a:pPr marL="0" indent="0">
              <a:lnSpc>
                <a:spcPts val="1200"/>
              </a:lnSpc>
              <a:buNone/>
            </a:pPr>
            <a:endParaRPr lang="de-DE" sz="1000" b="1" dirty="0">
              <a:solidFill>
                <a:schemeClr val="bg1"/>
              </a:solidFill>
              <a:latin typeface="Avenir LT Std 55 Roman" panose="020B0503020203020204" pitchFamily="34" charset="77"/>
            </a:endParaRPr>
          </a:p>
          <a:p>
            <a:pPr marL="0" indent="0">
              <a:lnSpc>
                <a:spcPts val="1200"/>
              </a:lnSpc>
              <a:buNone/>
            </a:pPr>
            <a:r>
              <a:rPr lang="de-DE" sz="1000" dirty="0">
                <a:solidFill>
                  <a:schemeClr val="bg1"/>
                </a:solidFill>
                <a:latin typeface="Avenir LT Std 45 Book" panose="020B0502020203020204" pitchFamily="34" charset="77"/>
              </a:rPr>
              <a:t>Über drei Jahrzehnte erfolgreiche Arbeit belegen unsere Leistungsfähigkeit und unterstreichen unseren Anspruch als Innovationstreiber. Wir kennen die Branche aus dem Effeff. Wir kennen die Bedarfe und Herausforderungen. Unsere branchen­spezifischen Kenntnisse und unsere ganzheitliche Beratung schaffen Raum für Veränderung und Fortschritt. In jeder Lebensphase einer Immobilie. Wir wissen, was wir tun. Und was getan werden muss, um Gebäude zukunftssicher zu planen, aufzustellen und zu betreiben.</a:t>
            </a:r>
          </a:p>
          <a:p>
            <a:pPr marL="0" indent="0">
              <a:lnSpc>
                <a:spcPts val="1200"/>
              </a:lnSpc>
              <a:buNone/>
            </a:pPr>
            <a:endParaRPr lang="de-DE" sz="1000" dirty="0">
              <a:solidFill>
                <a:schemeClr val="bg1"/>
              </a:solidFill>
              <a:latin typeface="Avenir LT Std 45 Book" panose="020B0502020203020204" pitchFamily="34" charset="77"/>
            </a:endParaRPr>
          </a:p>
          <a:p>
            <a:pPr marL="0" indent="0">
              <a:lnSpc>
                <a:spcPts val="1200"/>
              </a:lnSpc>
              <a:buNone/>
            </a:pPr>
            <a:r>
              <a:rPr lang="de-DE" sz="1000" b="1" dirty="0">
                <a:solidFill>
                  <a:schemeClr val="bg1"/>
                </a:solidFill>
                <a:latin typeface="Avenir LT Std 55 Roman" panose="020B0503020203020204" pitchFamily="34" charset="77"/>
              </a:rPr>
              <a:t>Steigen Sie ein – profitieren Sie von unserer Expertise.</a:t>
            </a:r>
          </a:p>
        </p:txBody>
      </p:sp>
      <p:pic>
        <p:nvPicPr>
          <p:cNvPr id="25" name="Grafik 24">
            <a:extLst>
              <a:ext uri="{FF2B5EF4-FFF2-40B4-BE49-F238E27FC236}">
                <a16:creationId xmlns:a16="http://schemas.microsoft.com/office/drawing/2014/main" id="{A82A5DD8-222E-054A-A137-6664F2B489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62075" y="2169682"/>
            <a:ext cx="1168400" cy="1168400"/>
          </a:xfrm>
          <a:prstGeom prst="rect">
            <a:avLst/>
          </a:prstGeom>
        </p:spPr>
      </p:pic>
      <p:pic>
        <p:nvPicPr>
          <p:cNvPr id="19" name="Grafik 18">
            <a:extLst>
              <a:ext uri="{FF2B5EF4-FFF2-40B4-BE49-F238E27FC236}">
                <a16:creationId xmlns:a16="http://schemas.microsoft.com/office/drawing/2014/main" id="{261927AB-153D-1E47-8142-AC1DCA12B5F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56978" y="919510"/>
            <a:ext cx="1187196" cy="1187196"/>
          </a:xfrm>
          <a:prstGeom prst="rect">
            <a:avLst/>
          </a:prstGeom>
          <a:effectLst>
            <a:outerShdw blurRad="50800" dist="50800" dir="8700000" algn="ctr" rotWithShape="0">
              <a:prstClr val="black">
                <a:alpha val="25000"/>
              </a:prstClr>
            </a:outerShdw>
          </a:effectLst>
        </p:spPr>
      </p:pic>
      <p:pic>
        <p:nvPicPr>
          <p:cNvPr id="28" name="Grafik 27">
            <a:extLst>
              <a:ext uri="{FF2B5EF4-FFF2-40B4-BE49-F238E27FC236}">
                <a16:creationId xmlns:a16="http://schemas.microsoft.com/office/drawing/2014/main" id="{9EFBFB94-ABA7-5B4A-ACBF-7A40A7D4D4E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43904" y="1784058"/>
            <a:ext cx="1187196" cy="1187196"/>
          </a:xfrm>
          <a:prstGeom prst="rect">
            <a:avLst/>
          </a:prstGeom>
          <a:effectLst>
            <a:outerShdw blurRad="50800" dist="50800" dir="8700000" algn="ctr" rotWithShape="0">
              <a:prstClr val="black">
                <a:alpha val="25000"/>
              </a:prstClr>
            </a:outerShdw>
          </a:effectLst>
        </p:spPr>
      </p:pic>
      <p:pic>
        <p:nvPicPr>
          <p:cNvPr id="29" name="Grafik 28">
            <a:extLst>
              <a:ext uri="{FF2B5EF4-FFF2-40B4-BE49-F238E27FC236}">
                <a16:creationId xmlns:a16="http://schemas.microsoft.com/office/drawing/2014/main" id="{D8926FB2-2EF1-014B-8631-2C218AF4E9E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89024" y="3187951"/>
            <a:ext cx="1187196" cy="1187196"/>
          </a:xfrm>
          <a:prstGeom prst="rect">
            <a:avLst/>
          </a:prstGeom>
          <a:effectLst>
            <a:outerShdw blurRad="50800" dist="50800" dir="8700000" algn="ctr" rotWithShape="0">
              <a:prstClr val="black">
                <a:alpha val="25000"/>
              </a:prstClr>
            </a:outerShdw>
          </a:effectLst>
        </p:spPr>
      </p:pic>
      <p:pic>
        <p:nvPicPr>
          <p:cNvPr id="30" name="Grafik 29">
            <a:extLst>
              <a:ext uri="{FF2B5EF4-FFF2-40B4-BE49-F238E27FC236}">
                <a16:creationId xmlns:a16="http://schemas.microsoft.com/office/drawing/2014/main" id="{645F4A33-2B3E-9440-9DD9-5AF4EE788BA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34173" y="3187951"/>
            <a:ext cx="1187196" cy="1187196"/>
          </a:xfrm>
          <a:prstGeom prst="rect">
            <a:avLst/>
          </a:prstGeom>
          <a:effectLst>
            <a:outerShdw blurRad="50800" dist="50800" dir="8700000" algn="ctr" rotWithShape="0">
              <a:prstClr val="black">
                <a:alpha val="25000"/>
              </a:prstClr>
            </a:outerShdw>
          </a:effectLst>
        </p:spPr>
      </p:pic>
      <p:pic>
        <p:nvPicPr>
          <p:cNvPr id="31" name="Grafik 30">
            <a:extLst>
              <a:ext uri="{FF2B5EF4-FFF2-40B4-BE49-F238E27FC236}">
                <a16:creationId xmlns:a16="http://schemas.microsoft.com/office/drawing/2014/main" id="{81FF2F1E-64D2-944D-8C8B-76BD61F5D69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59055" y="1784058"/>
            <a:ext cx="1187196" cy="1187196"/>
          </a:xfrm>
          <a:prstGeom prst="rect">
            <a:avLst/>
          </a:prstGeom>
          <a:effectLst>
            <a:outerShdw blurRad="50800" dist="50800" dir="8700000" algn="ctr" rotWithShape="0">
              <a:prstClr val="black">
                <a:alpha val="25000"/>
              </a:prstClr>
            </a:outerShdw>
          </a:effectLst>
        </p:spPr>
      </p:pic>
    </p:spTree>
    <p:extLst>
      <p:ext uri="{BB962C8B-B14F-4D97-AF65-F5344CB8AC3E}">
        <p14:creationId xmlns:p14="http://schemas.microsoft.com/office/powerpoint/2010/main" val="384419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2896F36B-B081-0549-BB73-0B42B47431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flipV="1">
            <a:off x="-1" y="0"/>
            <a:ext cx="9144000" cy="5143500"/>
          </a:xfrm>
          <a:prstGeom prst="rect">
            <a:avLst/>
          </a:prstGeom>
        </p:spPr>
      </p:pic>
      <p:sp>
        <p:nvSpPr>
          <p:cNvPr id="4" name="Rechteck 3">
            <a:extLst>
              <a:ext uri="{FF2B5EF4-FFF2-40B4-BE49-F238E27FC236}">
                <a16:creationId xmlns:a16="http://schemas.microsoft.com/office/drawing/2014/main" id="{199591A8-6BD3-A50A-F405-4CC683D7E5C9}"/>
              </a:ext>
            </a:extLst>
          </p:cNvPr>
          <p:cNvSpPr/>
          <p:nvPr/>
        </p:nvSpPr>
        <p:spPr>
          <a:xfrm rot="10800000">
            <a:off x="-7817" y="1900187"/>
            <a:ext cx="9151816" cy="3234624"/>
          </a:xfrm>
          <a:prstGeom prst="rect">
            <a:avLst/>
          </a:prstGeom>
          <a:gradFill>
            <a:gsLst>
              <a:gs pos="0">
                <a:schemeClr val="tx1">
                  <a:alpha val="0"/>
                </a:schemeClr>
              </a:gs>
              <a:gs pos="100000">
                <a:schemeClr val="tx1">
                  <a:alpha val="45388"/>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7</a:t>
            </a:fld>
            <a:endParaRPr lang="de-DE">
              <a:solidFill>
                <a:srgbClr val="606A73"/>
              </a:solidFill>
            </a:endParaRPr>
          </a:p>
        </p:txBody>
      </p:sp>
      <p:sp>
        <p:nvSpPr>
          <p:cNvPr id="5" name="Oval 4">
            <a:extLst>
              <a:ext uri="{FF2B5EF4-FFF2-40B4-BE49-F238E27FC236}">
                <a16:creationId xmlns:a16="http://schemas.microsoft.com/office/drawing/2014/main" id="{754C1FC6-739B-2DE6-658C-2A17FCD8218B}"/>
              </a:ext>
            </a:extLst>
          </p:cNvPr>
          <p:cNvSpPr/>
          <p:nvPr/>
        </p:nvSpPr>
        <p:spPr>
          <a:xfrm>
            <a:off x="7426585" y="3045452"/>
            <a:ext cx="52465" cy="52465"/>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29" name="Gruppieren 53">
            <a:extLst>
              <a:ext uri="{FF2B5EF4-FFF2-40B4-BE49-F238E27FC236}">
                <a16:creationId xmlns:a16="http://schemas.microsoft.com/office/drawing/2014/main" id="{5F73BF54-8B76-BF31-B0F6-D1C5B3FD9D87}"/>
              </a:ext>
            </a:extLst>
          </p:cNvPr>
          <p:cNvGrpSpPr>
            <a:grpSpLocks/>
          </p:cNvGrpSpPr>
          <p:nvPr/>
        </p:nvGrpSpPr>
        <p:grpSpPr bwMode="auto">
          <a:xfrm>
            <a:off x="3968750" y="3141663"/>
            <a:ext cx="2732088" cy="1558925"/>
            <a:chOff x="585367" y="491945"/>
            <a:chExt cx="2731318" cy="1558348"/>
          </a:xfrm>
        </p:grpSpPr>
        <p:sp>
          <p:nvSpPr>
            <p:cNvPr id="31" name="Textfeld 30">
              <a:extLst>
                <a:ext uri="{FF2B5EF4-FFF2-40B4-BE49-F238E27FC236}">
                  <a16:creationId xmlns:a16="http://schemas.microsoft.com/office/drawing/2014/main" id="{24815639-C1DD-262C-713C-8F62A62A960C}"/>
                </a:ext>
              </a:extLst>
            </p:cNvPr>
            <p:cNvSpPr txBox="1"/>
            <p:nvPr/>
          </p:nvSpPr>
          <p:spPr>
            <a:xfrm>
              <a:off x="585367" y="491945"/>
              <a:ext cx="1806066" cy="1231444"/>
            </a:xfrm>
            <a:prstGeom prst="rect">
              <a:avLst/>
            </a:prstGeom>
            <a:noFill/>
          </p:spPr>
          <p:txBody>
            <a:bodyPr lIns="0" tIns="0" rIns="0" bIns="0">
              <a:spAutoFit/>
            </a:bodyPr>
            <a:lstStyle/>
            <a:p>
              <a:pPr defTabSz="171384" eaLnBrk="1" fontAlgn="auto" hangingPunct="1">
                <a:spcBef>
                  <a:spcPts val="0"/>
                </a:spcBef>
                <a:spcAft>
                  <a:spcPts val="0"/>
                </a:spcAft>
                <a:defRPr/>
              </a:pPr>
              <a:r>
                <a:rPr lang="de-DE" sz="8000" b="1" spc="-700" dirty="0">
                  <a:solidFill>
                    <a:schemeClr val="bg1"/>
                  </a:solidFill>
                  <a:latin typeface="Avenir LT Std 55 Roman" panose="020B0503020203020204" pitchFamily="34" charset="0"/>
                </a:rPr>
                <a:t>330</a:t>
              </a:r>
            </a:p>
          </p:txBody>
        </p:sp>
        <p:sp>
          <p:nvSpPr>
            <p:cNvPr id="32" name="Rechteck 20">
              <a:extLst>
                <a:ext uri="{FF2B5EF4-FFF2-40B4-BE49-F238E27FC236}">
                  <a16:creationId xmlns:a16="http://schemas.microsoft.com/office/drawing/2014/main" id="{00F1238B-F9F1-F1C0-9578-BC68E969806E}"/>
                </a:ext>
              </a:extLst>
            </p:cNvPr>
            <p:cNvSpPr>
              <a:spLocks noChangeArrowheads="1"/>
            </p:cNvSpPr>
            <p:nvPr/>
          </p:nvSpPr>
          <p:spPr bwMode="auto">
            <a:xfrm>
              <a:off x="2304079" y="1314671"/>
              <a:ext cx="101260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700">
                  <a:solidFill>
                    <a:schemeClr val="tx1"/>
                  </a:solidFill>
                  <a:latin typeface="Calibri" panose="020F0502020204030204" pitchFamily="34" charset="0"/>
                </a:defRPr>
              </a:lvl1pPr>
              <a:lvl2pPr marL="742950" indent="-285750">
                <a:defRPr sz="700">
                  <a:solidFill>
                    <a:schemeClr val="tx1"/>
                  </a:solidFill>
                  <a:latin typeface="Calibri" panose="020F0502020204030204" pitchFamily="34" charset="0"/>
                </a:defRPr>
              </a:lvl2pPr>
              <a:lvl3pPr marL="1143000" indent="-228600">
                <a:defRPr sz="700">
                  <a:solidFill>
                    <a:schemeClr val="tx1"/>
                  </a:solidFill>
                  <a:latin typeface="Calibri" panose="020F0502020204030204" pitchFamily="34" charset="0"/>
                </a:defRPr>
              </a:lvl3pPr>
              <a:lvl4pPr marL="1600200" indent="-228600">
                <a:defRPr sz="700">
                  <a:solidFill>
                    <a:schemeClr val="tx1"/>
                  </a:solidFill>
                  <a:latin typeface="Calibri" panose="020F0502020204030204" pitchFamily="34" charset="0"/>
                </a:defRPr>
              </a:lvl4pPr>
              <a:lvl5pPr marL="2057400" indent="-228600">
                <a:defRPr sz="700">
                  <a:solidFill>
                    <a:schemeClr val="tx1"/>
                  </a:solidFill>
                  <a:latin typeface="Calibri" panose="020F0502020204030204" pitchFamily="34" charset="0"/>
                </a:defRPr>
              </a:lvl5pPr>
              <a:lvl6pPr marL="2514600" indent="-228600" defTabSz="169863" eaLnBrk="0" fontAlgn="base" hangingPunct="0">
                <a:spcBef>
                  <a:spcPct val="0"/>
                </a:spcBef>
                <a:spcAft>
                  <a:spcPct val="0"/>
                </a:spcAft>
                <a:defRPr sz="700">
                  <a:solidFill>
                    <a:schemeClr val="tx1"/>
                  </a:solidFill>
                  <a:latin typeface="Calibri" panose="020F0502020204030204" pitchFamily="34" charset="0"/>
                </a:defRPr>
              </a:lvl6pPr>
              <a:lvl7pPr marL="2971800" indent="-228600" defTabSz="169863" eaLnBrk="0" fontAlgn="base" hangingPunct="0">
                <a:spcBef>
                  <a:spcPct val="0"/>
                </a:spcBef>
                <a:spcAft>
                  <a:spcPct val="0"/>
                </a:spcAft>
                <a:defRPr sz="700">
                  <a:solidFill>
                    <a:schemeClr val="tx1"/>
                  </a:solidFill>
                  <a:latin typeface="Calibri" panose="020F0502020204030204" pitchFamily="34" charset="0"/>
                </a:defRPr>
              </a:lvl7pPr>
              <a:lvl8pPr marL="3429000" indent="-228600" defTabSz="169863" eaLnBrk="0" fontAlgn="base" hangingPunct="0">
                <a:spcBef>
                  <a:spcPct val="0"/>
                </a:spcBef>
                <a:spcAft>
                  <a:spcPct val="0"/>
                </a:spcAft>
                <a:defRPr sz="700">
                  <a:solidFill>
                    <a:schemeClr val="tx1"/>
                  </a:solidFill>
                  <a:latin typeface="Calibri" panose="020F0502020204030204" pitchFamily="34" charset="0"/>
                </a:defRPr>
              </a:lvl8pPr>
              <a:lvl9pPr marL="3886200" indent="-228600" defTabSz="169863" eaLnBrk="0" fontAlgn="base" hangingPunct="0">
                <a:spcBef>
                  <a:spcPct val="0"/>
                </a:spcBef>
                <a:spcAft>
                  <a:spcPct val="0"/>
                </a:spcAft>
                <a:defRPr sz="700">
                  <a:solidFill>
                    <a:schemeClr val="tx1"/>
                  </a:solidFill>
                  <a:latin typeface="Calibri" panose="020F0502020204030204" pitchFamily="34" charset="0"/>
                </a:defRPr>
              </a:lvl9pPr>
            </a:lstStyle>
            <a:p>
              <a:pPr eaLnBrk="1" hangingPunct="1"/>
              <a:r>
                <a:rPr lang="de-DE" altLang="de-DE" sz="1100">
                  <a:solidFill>
                    <a:schemeClr val="bg1"/>
                  </a:solidFill>
                  <a:latin typeface="Avenir LT Std 45 Book" panose="020B0502020203020204" pitchFamily="34" charset="77"/>
                </a:rPr>
                <a:t>Mitarbeitende</a:t>
              </a:r>
              <a:endParaRPr lang="de-DE" altLang="de-DE" sz="1100">
                <a:latin typeface="Avenir LT Std 45 Book" panose="020B0502020203020204" pitchFamily="34" charset="77"/>
              </a:endParaRPr>
            </a:p>
          </p:txBody>
        </p:sp>
        <p:pic>
          <p:nvPicPr>
            <p:cNvPr id="33" name="Grafik 33">
              <a:extLst>
                <a:ext uri="{FF2B5EF4-FFF2-40B4-BE49-F238E27FC236}">
                  <a16:creationId xmlns:a16="http://schemas.microsoft.com/office/drawing/2014/main" id="{17C143BC-7F0E-E5B7-9A5F-325A59662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4681" y="825458"/>
              <a:ext cx="417830" cy="41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Inhaltsplatzhalter 3">
              <a:extLst>
                <a:ext uri="{FF2B5EF4-FFF2-40B4-BE49-F238E27FC236}">
                  <a16:creationId xmlns:a16="http://schemas.microsoft.com/office/drawing/2014/main" id="{27CA1E30-23CD-7A2F-0093-870EF10DCC6E}"/>
                </a:ext>
              </a:extLst>
            </p:cNvPr>
            <p:cNvSpPr txBox="1">
              <a:spLocks noChangeArrowheads="1"/>
            </p:cNvSpPr>
            <p:nvPr/>
          </p:nvSpPr>
          <p:spPr bwMode="auto">
            <a:xfrm>
              <a:off x="633722" y="1634912"/>
              <a:ext cx="2492249" cy="41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700">
                  <a:solidFill>
                    <a:schemeClr val="tx1"/>
                  </a:solidFill>
                  <a:latin typeface="Calibri" panose="020F0502020204030204" pitchFamily="34" charset="0"/>
                </a:defRPr>
              </a:lvl1pPr>
              <a:lvl2pPr marL="277813" indent="-106363">
                <a:defRPr sz="700">
                  <a:solidFill>
                    <a:schemeClr val="tx1"/>
                  </a:solidFill>
                  <a:latin typeface="Calibri" panose="020F0502020204030204" pitchFamily="34" charset="0"/>
                </a:defRPr>
              </a:lvl2pPr>
              <a:lvl3pPr marL="427038" indent="-84138">
                <a:defRPr sz="700">
                  <a:solidFill>
                    <a:schemeClr val="tx1"/>
                  </a:solidFill>
                  <a:latin typeface="Calibri" panose="020F0502020204030204" pitchFamily="34" charset="0"/>
                </a:defRPr>
              </a:lvl3pPr>
              <a:lvl4pPr marL="598488" indent="-84138">
                <a:defRPr sz="700">
                  <a:solidFill>
                    <a:schemeClr val="tx1"/>
                  </a:solidFill>
                  <a:latin typeface="Calibri" panose="020F0502020204030204" pitchFamily="34" charset="0"/>
                </a:defRPr>
              </a:lvl4pPr>
              <a:lvl5pPr marL="769938" indent="-84138">
                <a:defRPr sz="700">
                  <a:solidFill>
                    <a:schemeClr val="tx1"/>
                  </a:solidFill>
                  <a:latin typeface="Calibri" panose="020F0502020204030204" pitchFamily="34" charset="0"/>
                </a:defRPr>
              </a:lvl5pPr>
              <a:lvl6pPr marL="1227138" indent="-84138" defTabSz="169863" eaLnBrk="0" fontAlgn="base" hangingPunct="0">
                <a:spcBef>
                  <a:spcPct val="0"/>
                </a:spcBef>
                <a:spcAft>
                  <a:spcPct val="0"/>
                </a:spcAft>
                <a:defRPr sz="700">
                  <a:solidFill>
                    <a:schemeClr val="tx1"/>
                  </a:solidFill>
                  <a:latin typeface="Calibri" panose="020F0502020204030204" pitchFamily="34" charset="0"/>
                </a:defRPr>
              </a:lvl6pPr>
              <a:lvl7pPr marL="1684338" indent="-84138" defTabSz="169863" eaLnBrk="0" fontAlgn="base" hangingPunct="0">
                <a:spcBef>
                  <a:spcPct val="0"/>
                </a:spcBef>
                <a:spcAft>
                  <a:spcPct val="0"/>
                </a:spcAft>
                <a:defRPr sz="700">
                  <a:solidFill>
                    <a:schemeClr val="tx1"/>
                  </a:solidFill>
                  <a:latin typeface="Calibri" panose="020F0502020204030204" pitchFamily="34" charset="0"/>
                </a:defRPr>
              </a:lvl7pPr>
              <a:lvl8pPr marL="2141538" indent="-84138" defTabSz="169863" eaLnBrk="0" fontAlgn="base" hangingPunct="0">
                <a:spcBef>
                  <a:spcPct val="0"/>
                </a:spcBef>
                <a:spcAft>
                  <a:spcPct val="0"/>
                </a:spcAft>
                <a:defRPr sz="700">
                  <a:solidFill>
                    <a:schemeClr val="tx1"/>
                  </a:solidFill>
                  <a:latin typeface="Calibri" panose="020F0502020204030204" pitchFamily="34" charset="0"/>
                </a:defRPr>
              </a:lvl8pPr>
              <a:lvl9pPr marL="2598738" indent="-84138" defTabSz="169863" eaLnBrk="0" fontAlgn="base" hangingPunct="0">
                <a:spcBef>
                  <a:spcPct val="0"/>
                </a:spcBef>
                <a:spcAft>
                  <a:spcPct val="0"/>
                </a:spcAft>
                <a:defRPr sz="700">
                  <a:solidFill>
                    <a:schemeClr val="tx1"/>
                  </a:solidFill>
                  <a:latin typeface="Calibri" panose="020F0502020204030204" pitchFamily="34" charset="0"/>
                </a:defRPr>
              </a:lvl9pPr>
            </a:lstStyle>
            <a:p>
              <a:pPr eaLnBrk="1" hangingPunct="1">
                <a:lnSpc>
                  <a:spcPts val="1000"/>
                </a:lnSpc>
                <a:spcBef>
                  <a:spcPct val="20000"/>
                </a:spcBef>
                <a:buFont typeface="Arial" panose="020B0604020202020204" pitchFamily="34" charset="0"/>
                <a:buNone/>
              </a:pPr>
              <a:r>
                <a:rPr lang="de-DE" altLang="de-DE">
                  <a:solidFill>
                    <a:schemeClr val="bg1"/>
                  </a:solidFill>
                  <a:latin typeface="Avenir LT Std 45 Book" panose="020B0502020203020204" pitchFamily="34" charset="77"/>
                </a:rPr>
                <a:t>in den Geschäftsfeldern Engineering, Energie, IT-Lösungen</a:t>
              </a:r>
            </a:p>
            <a:p>
              <a:pPr eaLnBrk="1" hangingPunct="1">
                <a:lnSpc>
                  <a:spcPts val="1000"/>
                </a:lnSpc>
                <a:spcBef>
                  <a:spcPct val="20000"/>
                </a:spcBef>
                <a:buFont typeface="Arial" panose="020B0604020202020204" pitchFamily="34" charset="0"/>
                <a:buNone/>
              </a:pPr>
              <a:r>
                <a:rPr lang="de-DE" altLang="de-DE">
                  <a:solidFill>
                    <a:schemeClr val="bg1"/>
                  </a:solidFill>
                  <a:latin typeface="Avenir LT Std 45 Book" panose="020B0502020203020204" pitchFamily="34" charset="77"/>
                </a:rPr>
                <a:t>und Consulting sorgen interdisziplinär in agilen und vernetzten Strukturen für den Erfolg unseres Kundenkreises.</a:t>
              </a:r>
            </a:p>
          </p:txBody>
        </p:sp>
      </p:grpSp>
      <p:grpSp>
        <p:nvGrpSpPr>
          <p:cNvPr id="37" name="Gruppieren 52">
            <a:extLst>
              <a:ext uri="{FF2B5EF4-FFF2-40B4-BE49-F238E27FC236}">
                <a16:creationId xmlns:a16="http://schemas.microsoft.com/office/drawing/2014/main" id="{3CE13B8A-C8AE-2DAE-48CA-94C6CD3CEB43}"/>
              </a:ext>
            </a:extLst>
          </p:cNvPr>
          <p:cNvGrpSpPr>
            <a:grpSpLocks/>
          </p:cNvGrpSpPr>
          <p:nvPr/>
        </p:nvGrpSpPr>
        <p:grpSpPr bwMode="auto">
          <a:xfrm>
            <a:off x="539750" y="3382963"/>
            <a:ext cx="2816225" cy="1346200"/>
            <a:chOff x="1440000" y="3371750"/>
            <a:chExt cx="2815563" cy="1347539"/>
          </a:xfrm>
        </p:grpSpPr>
        <p:sp>
          <p:nvSpPr>
            <p:cNvPr id="38" name="Textfeld 37">
              <a:extLst>
                <a:ext uri="{FF2B5EF4-FFF2-40B4-BE49-F238E27FC236}">
                  <a16:creationId xmlns:a16="http://schemas.microsoft.com/office/drawing/2014/main" id="{671E54F5-454D-19A9-7940-9C3AF1D32EA7}"/>
                </a:ext>
              </a:extLst>
            </p:cNvPr>
            <p:cNvSpPr txBox="1"/>
            <p:nvPr/>
          </p:nvSpPr>
          <p:spPr>
            <a:xfrm>
              <a:off x="1440000" y="3371750"/>
              <a:ext cx="1804564" cy="923254"/>
            </a:xfrm>
            <a:prstGeom prst="rect">
              <a:avLst/>
            </a:prstGeom>
            <a:noFill/>
          </p:spPr>
          <p:txBody>
            <a:bodyPr lIns="0" tIns="0" rIns="0" bIns="0">
              <a:spAutoFit/>
            </a:bodyPr>
            <a:lstStyle/>
            <a:p>
              <a:pPr defTabSz="171384" eaLnBrk="1" fontAlgn="auto" hangingPunct="1">
                <a:spcBef>
                  <a:spcPts val="0"/>
                </a:spcBef>
                <a:spcAft>
                  <a:spcPts val="0"/>
                </a:spcAft>
                <a:defRPr/>
              </a:pPr>
              <a:r>
                <a:rPr lang="de-DE" sz="6000" b="1" spc="-300" dirty="0">
                  <a:solidFill>
                    <a:schemeClr val="bg1"/>
                  </a:solidFill>
                  <a:latin typeface="Avenir LT Std 55 Roman" panose="020B0503020203020204" pitchFamily="34" charset="0"/>
                </a:rPr>
                <a:t>73,5</a:t>
              </a:r>
            </a:p>
          </p:txBody>
        </p:sp>
        <p:sp>
          <p:nvSpPr>
            <p:cNvPr id="39" name="Rechteck 49">
              <a:extLst>
                <a:ext uri="{FF2B5EF4-FFF2-40B4-BE49-F238E27FC236}">
                  <a16:creationId xmlns:a16="http://schemas.microsoft.com/office/drawing/2014/main" id="{F65FCA6E-DC6B-1F60-C02E-7131385D3696}"/>
                </a:ext>
              </a:extLst>
            </p:cNvPr>
            <p:cNvSpPr>
              <a:spLocks noChangeArrowheads="1"/>
            </p:cNvSpPr>
            <p:nvPr/>
          </p:nvSpPr>
          <p:spPr bwMode="auto">
            <a:xfrm>
              <a:off x="3046359" y="3795601"/>
              <a:ext cx="742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700">
                  <a:solidFill>
                    <a:schemeClr val="tx1"/>
                  </a:solidFill>
                  <a:latin typeface="Calibri" panose="020F0502020204030204" pitchFamily="34" charset="0"/>
                </a:defRPr>
              </a:lvl1pPr>
              <a:lvl2pPr marL="742950" indent="-285750">
                <a:defRPr sz="700">
                  <a:solidFill>
                    <a:schemeClr val="tx1"/>
                  </a:solidFill>
                  <a:latin typeface="Calibri" panose="020F0502020204030204" pitchFamily="34" charset="0"/>
                </a:defRPr>
              </a:lvl2pPr>
              <a:lvl3pPr marL="1143000" indent="-228600">
                <a:defRPr sz="700">
                  <a:solidFill>
                    <a:schemeClr val="tx1"/>
                  </a:solidFill>
                  <a:latin typeface="Calibri" panose="020F0502020204030204" pitchFamily="34" charset="0"/>
                </a:defRPr>
              </a:lvl3pPr>
              <a:lvl4pPr marL="1600200" indent="-228600">
                <a:defRPr sz="700">
                  <a:solidFill>
                    <a:schemeClr val="tx1"/>
                  </a:solidFill>
                  <a:latin typeface="Calibri" panose="020F0502020204030204" pitchFamily="34" charset="0"/>
                </a:defRPr>
              </a:lvl4pPr>
              <a:lvl5pPr marL="2057400" indent="-228600">
                <a:defRPr sz="700">
                  <a:solidFill>
                    <a:schemeClr val="tx1"/>
                  </a:solidFill>
                  <a:latin typeface="Calibri" panose="020F0502020204030204" pitchFamily="34" charset="0"/>
                </a:defRPr>
              </a:lvl5pPr>
              <a:lvl6pPr marL="2514600" indent="-228600" defTabSz="169863" eaLnBrk="0" fontAlgn="base" hangingPunct="0">
                <a:spcBef>
                  <a:spcPct val="0"/>
                </a:spcBef>
                <a:spcAft>
                  <a:spcPct val="0"/>
                </a:spcAft>
                <a:defRPr sz="700">
                  <a:solidFill>
                    <a:schemeClr val="tx1"/>
                  </a:solidFill>
                  <a:latin typeface="Calibri" panose="020F0502020204030204" pitchFamily="34" charset="0"/>
                </a:defRPr>
              </a:lvl6pPr>
              <a:lvl7pPr marL="2971800" indent="-228600" defTabSz="169863" eaLnBrk="0" fontAlgn="base" hangingPunct="0">
                <a:spcBef>
                  <a:spcPct val="0"/>
                </a:spcBef>
                <a:spcAft>
                  <a:spcPct val="0"/>
                </a:spcAft>
                <a:defRPr sz="700">
                  <a:solidFill>
                    <a:schemeClr val="tx1"/>
                  </a:solidFill>
                  <a:latin typeface="Calibri" panose="020F0502020204030204" pitchFamily="34" charset="0"/>
                </a:defRPr>
              </a:lvl7pPr>
              <a:lvl8pPr marL="3429000" indent="-228600" defTabSz="169863" eaLnBrk="0" fontAlgn="base" hangingPunct="0">
                <a:spcBef>
                  <a:spcPct val="0"/>
                </a:spcBef>
                <a:spcAft>
                  <a:spcPct val="0"/>
                </a:spcAft>
                <a:defRPr sz="700">
                  <a:solidFill>
                    <a:schemeClr val="tx1"/>
                  </a:solidFill>
                  <a:latin typeface="Calibri" panose="020F0502020204030204" pitchFamily="34" charset="0"/>
                </a:defRPr>
              </a:lvl8pPr>
              <a:lvl9pPr marL="3886200" indent="-228600" defTabSz="169863" eaLnBrk="0" fontAlgn="base" hangingPunct="0">
                <a:spcBef>
                  <a:spcPct val="0"/>
                </a:spcBef>
                <a:spcAft>
                  <a:spcPct val="0"/>
                </a:spcAft>
                <a:defRPr sz="700">
                  <a:solidFill>
                    <a:schemeClr val="tx1"/>
                  </a:solidFill>
                  <a:latin typeface="Calibri" panose="020F0502020204030204" pitchFamily="34" charset="0"/>
                </a:defRPr>
              </a:lvl9pPr>
            </a:lstStyle>
            <a:p>
              <a:pPr eaLnBrk="1" hangingPunct="1"/>
              <a:r>
                <a:rPr lang="de-DE" altLang="de-DE" sz="1100">
                  <a:solidFill>
                    <a:schemeClr val="bg1"/>
                  </a:solidFill>
                  <a:latin typeface="Avenir LT Std 45 Book" panose="020B0502020203020204" pitchFamily="34" charset="77"/>
                </a:rPr>
                <a:t>Mio. Euro</a:t>
              </a:r>
            </a:p>
            <a:p>
              <a:pPr eaLnBrk="1" hangingPunct="1"/>
              <a:r>
                <a:rPr lang="de-DE" altLang="de-DE" sz="1100">
                  <a:solidFill>
                    <a:schemeClr val="bg1"/>
                  </a:solidFill>
                  <a:latin typeface="Avenir LT Std 45 Book" panose="020B0502020203020204" pitchFamily="34" charset="77"/>
                </a:rPr>
                <a:t>Leistung</a:t>
              </a:r>
              <a:endParaRPr lang="de-DE" altLang="de-DE" sz="1100">
                <a:latin typeface="Avenir LT Std 45 Book" panose="020B0502020203020204" pitchFamily="34" charset="77"/>
              </a:endParaRPr>
            </a:p>
          </p:txBody>
        </p:sp>
        <p:pic>
          <p:nvPicPr>
            <p:cNvPr id="40" name="Grafik 50">
              <a:extLst>
                <a:ext uri="{FF2B5EF4-FFF2-40B4-BE49-F238E27FC236}">
                  <a16:creationId xmlns:a16="http://schemas.microsoft.com/office/drawing/2014/main" id="{A2065571-A724-34B2-941B-F9D0818DD3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2173" y="3645205"/>
              <a:ext cx="45339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Inhaltsplatzhalter 3">
              <a:extLst>
                <a:ext uri="{FF2B5EF4-FFF2-40B4-BE49-F238E27FC236}">
                  <a16:creationId xmlns:a16="http://schemas.microsoft.com/office/drawing/2014/main" id="{AA7B3429-5B9B-1777-30FF-B56D0A6F1AE1}"/>
                </a:ext>
              </a:extLst>
            </p:cNvPr>
            <p:cNvSpPr txBox="1">
              <a:spLocks noChangeArrowheads="1"/>
            </p:cNvSpPr>
            <p:nvPr/>
          </p:nvSpPr>
          <p:spPr bwMode="auto">
            <a:xfrm>
              <a:off x="1488010" y="4303908"/>
              <a:ext cx="2602887" cy="41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700">
                  <a:solidFill>
                    <a:schemeClr val="tx1"/>
                  </a:solidFill>
                  <a:latin typeface="Calibri" panose="020F0502020204030204" pitchFamily="34" charset="0"/>
                </a:defRPr>
              </a:lvl1pPr>
              <a:lvl2pPr marL="277813" indent="-106363">
                <a:defRPr sz="700">
                  <a:solidFill>
                    <a:schemeClr val="tx1"/>
                  </a:solidFill>
                  <a:latin typeface="Calibri" panose="020F0502020204030204" pitchFamily="34" charset="0"/>
                </a:defRPr>
              </a:lvl2pPr>
              <a:lvl3pPr marL="427038" indent="-84138">
                <a:defRPr sz="700">
                  <a:solidFill>
                    <a:schemeClr val="tx1"/>
                  </a:solidFill>
                  <a:latin typeface="Calibri" panose="020F0502020204030204" pitchFamily="34" charset="0"/>
                </a:defRPr>
              </a:lvl3pPr>
              <a:lvl4pPr marL="598488" indent="-84138">
                <a:defRPr sz="700">
                  <a:solidFill>
                    <a:schemeClr val="tx1"/>
                  </a:solidFill>
                  <a:latin typeface="Calibri" panose="020F0502020204030204" pitchFamily="34" charset="0"/>
                </a:defRPr>
              </a:lvl4pPr>
              <a:lvl5pPr marL="769938" indent="-84138">
                <a:defRPr sz="700">
                  <a:solidFill>
                    <a:schemeClr val="tx1"/>
                  </a:solidFill>
                  <a:latin typeface="Calibri" panose="020F0502020204030204" pitchFamily="34" charset="0"/>
                </a:defRPr>
              </a:lvl5pPr>
              <a:lvl6pPr marL="1227138" indent="-84138" defTabSz="169863" eaLnBrk="0" fontAlgn="base" hangingPunct="0">
                <a:spcBef>
                  <a:spcPct val="0"/>
                </a:spcBef>
                <a:spcAft>
                  <a:spcPct val="0"/>
                </a:spcAft>
                <a:defRPr sz="700">
                  <a:solidFill>
                    <a:schemeClr val="tx1"/>
                  </a:solidFill>
                  <a:latin typeface="Calibri" panose="020F0502020204030204" pitchFamily="34" charset="0"/>
                </a:defRPr>
              </a:lvl6pPr>
              <a:lvl7pPr marL="1684338" indent="-84138" defTabSz="169863" eaLnBrk="0" fontAlgn="base" hangingPunct="0">
                <a:spcBef>
                  <a:spcPct val="0"/>
                </a:spcBef>
                <a:spcAft>
                  <a:spcPct val="0"/>
                </a:spcAft>
                <a:defRPr sz="700">
                  <a:solidFill>
                    <a:schemeClr val="tx1"/>
                  </a:solidFill>
                  <a:latin typeface="Calibri" panose="020F0502020204030204" pitchFamily="34" charset="0"/>
                </a:defRPr>
              </a:lvl7pPr>
              <a:lvl8pPr marL="2141538" indent="-84138" defTabSz="169863" eaLnBrk="0" fontAlgn="base" hangingPunct="0">
                <a:spcBef>
                  <a:spcPct val="0"/>
                </a:spcBef>
                <a:spcAft>
                  <a:spcPct val="0"/>
                </a:spcAft>
                <a:defRPr sz="700">
                  <a:solidFill>
                    <a:schemeClr val="tx1"/>
                  </a:solidFill>
                  <a:latin typeface="Calibri" panose="020F0502020204030204" pitchFamily="34" charset="0"/>
                </a:defRPr>
              </a:lvl8pPr>
              <a:lvl9pPr marL="2598738" indent="-84138" defTabSz="169863" eaLnBrk="0" fontAlgn="base" hangingPunct="0">
                <a:spcBef>
                  <a:spcPct val="0"/>
                </a:spcBef>
                <a:spcAft>
                  <a:spcPct val="0"/>
                </a:spcAft>
                <a:defRPr sz="700">
                  <a:solidFill>
                    <a:schemeClr val="tx1"/>
                  </a:solidFill>
                  <a:latin typeface="Calibri" panose="020F0502020204030204" pitchFamily="34" charset="0"/>
                </a:defRPr>
              </a:lvl9pPr>
            </a:lstStyle>
            <a:p>
              <a:pPr eaLnBrk="1" hangingPunct="1">
                <a:lnSpc>
                  <a:spcPts val="1000"/>
                </a:lnSpc>
                <a:spcBef>
                  <a:spcPct val="20000"/>
                </a:spcBef>
                <a:buFont typeface="Arial" panose="020B0604020202020204" pitchFamily="34" charset="0"/>
                <a:buNone/>
              </a:pPr>
              <a:r>
                <a:rPr lang="de-DE" altLang="de-DE">
                  <a:solidFill>
                    <a:schemeClr val="bg1"/>
                  </a:solidFill>
                  <a:latin typeface="Avenir LT Std 45 Book" panose="020B0502020203020204" pitchFamily="34" charset="77"/>
                </a:rPr>
                <a:t>2023 wurde eine Brutto-Unternehmensleistung </a:t>
              </a:r>
            </a:p>
            <a:p>
              <a:pPr eaLnBrk="1" hangingPunct="1">
                <a:lnSpc>
                  <a:spcPts val="1000"/>
                </a:lnSpc>
                <a:spcBef>
                  <a:spcPct val="20000"/>
                </a:spcBef>
                <a:buFont typeface="Arial" panose="020B0604020202020204" pitchFamily="34" charset="0"/>
                <a:buNone/>
              </a:pPr>
              <a:r>
                <a:rPr lang="de-DE" altLang="de-DE">
                  <a:solidFill>
                    <a:schemeClr val="bg1"/>
                  </a:solidFill>
                  <a:latin typeface="Avenir LT Std 45 Book" panose="020B0502020203020204" pitchFamily="34" charset="77"/>
                </a:rPr>
                <a:t>von 73,5 Mio. Euro erzielt.</a:t>
              </a:r>
            </a:p>
          </p:txBody>
        </p:sp>
      </p:grpSp>
      <p:grpSp>
        <p:nvGrpSpPr>
          <p:cNvPr id="42" name="Gruppieren 61">
            <a:extLst>
              <a:ext uri="{FF2B5EF4-FFF2-40B4-BE49-F238E27FC236}">
                <a16:creationId xmlns:a16="http://schemas.microsoft.com/office/drawing/2014/main" id="{5A1A9AEB-A884-8432-AEDF-DC2EDA9C7E5A}"/>
              </a:ext>
            </a:extLst>
          </p:cNvPr>
          <p:cNvGrpSpPr>
            <a:grpSpLocks/>
          </p:cNvGrpSpPr>
          <p:nvPr/>
        </p:nvGrpSpPr>
        <p:grpSpPr bwMode="auto">
          <a:xfrm>
            <a:off x="1442244" y="1612323"/>
            <a:ext cx="3486150" cy="1344613"/>
            <a:chOff x="4529580" y="3143151"/>
            <a:chExt cx="3485956" cy="1345840"/>
          </a:xfrm>
        </p:grpSpPr>
        <p:sp>
          <p:nvSpPr>
            <p:cNvPr id="43" name="Textfeld 42">
              <a:extLst>
                <a:ext uri="{FF2B5EF4-FFF2-40B4-BE49-F238E27FC236}">
                  <a16:creationId xmlns:a16="http://schemas.microsoft.com/office/drawing/2014/main" id="{77D59381-574A-F11B-456F-93DA4D8EA14D}"/>
                </a:ext>
              </a:extLst>
            </p:cNvPr>
            <p:cNvSpPr txBox="1"/>
            <p:nvPr/>
          </p:nvSpPr>
          <p:spPr>
            <a:xfrm>
              <a:off x="4529580" y="3143151"/>
              <a:ext cx="2058873" cy="1231436"/>
            </a:xfrm>
            <a:prstGeom prst="rect">
              <a:avLst/>
            </a:prstGeom>
            <a:noFill/>
          </p:spPr>
          <p:txBody>
            <a:bodyPr lIns="0" tIns="0" rIns="0" bIns="0">
              <a:spAutoFit/>
            </a:bodyPr>
            <a:lstStyle/>
            <a:p>
              <a:pPr defTabSz="171384" eaLnBrk="1" fontAlgn="auto" hangingPunct="1">
                <a:spcBef>
                  <a:spcPts val="0"/>
                </a:spcBef>
                <a:spcAft>
                  <a:spcPts val="0"/>
                </a:spcAft>
                <a:defRPr/>
              </a:pPr>
              <a:r>
                <a:rPr lang="de-DE" sz="8000" b="1" spc="-300" dirty="0">
                  <a:solidFill>
                    <a:schemeClr val="bg1"/>
                  </a:solidFill>
                  <a:latin typeface="Avenir LT Std 55 Roman" panose="020B0503020203020204" pitchFamily="34" charset="0"/>
                </a:rPr>
                <a:t>75,7</a:t>
              </a:r>
            </a:p>
          </p:txBody>
        </p:sp>
        <p:sp>
          <p:nvSpPr>
            <p:cNvPr id="44" name="Rechteck 57">
              <a:extLst>
                <a:ext uri="{FF2B5EF4-FFF2-40B4-BE49-F238E27FC236}">
                  <a16:creationId xmlns:a16="http://schemas.microsoft.com/office/drawing/2014/main" id="{74573478-28F2-EC13-C4C7-5D4251B06F03}"/>
                </a:ext>
              </a:extLst>
            </p:cNvPr>
            <p:cNvSpPr>
              <a:spLocks noChangeArrowheads="1"/>
            </p:cNvSpPr>
            <p:nvPr/>
          </p:nvSpPr>
          <p:spPr bwMode="auto">
            <a:xfrm>
              <a:off x="6578363" y="3806234"/>
              <a:ext cx="14371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700">
                  <a:solidFill>
                    <a:schemeClr val="tx1"/>
                  </a:solidFill>
                  <a:latin typeface="Calibri" panose="020F0502020204030204" pitchFamily="34" charset="0"/>
                </a:defRPr>
              </a:lvl1pPr>
              <a:lvl2pPr marL="742950" indent="-285750">
                <a:defRPr sz="700">
                  <a:solidFill>
                    <a:schemeClr val="tx1"/>
                  </a:solidFill>
                  <a:latin typeface="Calibri" panose="020F0502020204030204" pitchFamily="34" charset="0"/>
                </a:defRPr>
              </a:lvl2pPr>
              <a:lvl3pPr marL="1143000" indent="-228600">
                <a:defRPr sz="700">
                  <a:solidFill>
                    <a:schemeClr val="tx1"/>
                  </a:solidFill>
                  <a:latin typeface="Calibri" panose="020F0502020204030204" pitchFamily="34" charset="0"/>
                </a:defRPr>
              </a:lvl3pPr>
              <a:lvl4pPr marL="1600200" indent="-228600">
                <a:defRPr sz="700">
                  <a:solidFill>
                    <a:schemeClr val="tx1"/>
                  </a:solidFill>
                  <a:latin typeface="Calibri" panose="020F0502020204030204" pitchFamily="34" charset="0"/>
                </a:defRPr>
              </a:lvl4pPr>
              <a:lvl5pPr marL="2057400" indent="-228600">
                <a:defRPr sz="700">
                  <a:solidFill>
                    <a:schemeClr val="tx1"/>
                  </a:solidFill>
                  <a:latin typeface="Calibri" panose="020F0502020204030204" pitchFamily="34" charset="0"/>
                </a:defRPr>
              </a:lvl5pPr>
              <a:lvl6pPr marL="2514600" indent="-228600" defTabSz="169863" eaLnBrk="0" fontAlgn="base" hangingPunct="0">
                <a:spcBef>
                  <a:spcPct val="0"/>
                </a:spcBef>
                <a:spcAft>
                  <a:spcPct val="0"/>
                </a:spcAft>
                <a:defRPr sz="700">
                  <a:solidFill>
                    <a:schemeClr val="tx1"/>
                  </a:solidFill>
                  <a:latin typeface="Calibri" panose="020F0502020204030204" pitchFamily="34" charset="0"/>
                </a:defRPr>
              </a:lvl6pPr>
              <a:lvl7pPr marL="2971800" indent="-228600" defTabSz="169863" eaLnBrk="0" fontAlgn="base" hangingPunct="0">
                <a:spcBef>
                  <a:spcPct val="0"/>
                </a:spcBef>
                <a:spcAft>
                  <a:spcPct val="0"/>
                </a:spcAft>
                <a:defRPr sz="700">
                  <a:solidFill>
                    <a:schemeClr val="tx1"/>
                  </a:solidFill>
                  <a:latin typeface="Calibri" panose="020F0502020204030204" pitchFamily="34" charset="0"/>
                </a:defRPr>
              </a:lvl7pPr>
              <a:lvl8pPr marL="3429000" indent="-228600" defTabSz="169863" eaLnBrk="0" fontAlgn="base" hangingPunct="0">
                <a:spcBef>
                  <a:spcPct val="0"/>
                </a:spcBef>
                <a:spcAft>
                  <a:spcPct val="0"/>
                </a:spcAft>
                <a:defRPr sz="700">
                  <a:solidFill>
                    <a:schemeClr val="tx1"/>
                  </a:solidFill>
                  <a:latin typeface="Calibri" panose="020F0502020204030204" pitchFamily="34" charset="0"/>
                </a:defRPr>
              </a:lvl8pPr>
              <a:lvl9pPr marL="3886200" indent="-228600" defTabSz="169863" eaLnBrk="0" fontAlgn="base" hangingPunct="0">
                <a:spcBef>
                  <a:spcPct val="0"/>
                </a:spcBef>
                <a:spcAft>
                  <a:spcPct val="0"/>
                </a:spcAft>
                <a:defRPr sz="700">
                  <a:solidFill>
                    <a:schemeClr val="tx1"/>
                  </a:solidFill>
                  <a:latin typeface="Calibri" panose="020F0502020204030204" pitchFamily="34" charset="0"/>
                </a:defRPr>
              </a:lvl9pPr>
            </a:lstStyle>
            <a:p>
              <a:pPr eaLnBrk="1" hangingPunct="1"/>
              <a:r>
                <a:rPr lang="de-DE" altLang="de-DE" sz="1100">
                  <a:solidFill>
                    <a:schemeClr val="bg1"/>
                  </a:solidFill>
                  <a:latin typeface="Avenir LT Std 45 Book" panose="020B0502020203020204" pitchFamily="34" charset="77"/>
                </a:rPr>
                <a:t>Mio. Euro</a:t>
              </a:r>
            </a:p>
            <a:p>
              <a:pPr eaLnBrk="1" hangingPunct="1"/>
              <a:r>
                <a:rPr lang="de-DE" altLang="de-DE" sz="1100">
                  <a:solidFill>
                    <a:schemeClr val="bg1"/>
                  </a:solidFill>
                  <a:latin typeface="Avenir LT Std 45 Book" panose="020B0502020203020204" pitchFamily="34" charset="77"/>
                </a:rPr>
                <a:t>Auftragsbestand EOY</a:t>
              </a:r>
              <a:endParaRPr lang="de-DE" altLang="de-DE" sz="1100">
                <a:latin typeface="Avenir LT Std 45 Book" panose="020B0502020203020204" pitchFamily="34" charset="77"/>
              </a:endParaRPr>
            </a:p>
          </p:txBody>
        </p:sp>
        <p:sp>
          <p:nvSpPr>
            <p:cNvPr id="45" name="Inhaltsplatzhalter 3">
              <a:extLst>
                <a:ext uri="{FF2B5EF4-FFF2-40B4-BE49-F238E27FC236}">
                  <a16:creationId xmlns:a16="http://schemas.microsoft.com/office/drawing/2014/main" id="{2597FCA5-77E0-AFCA-218B-82370409E80E}"/>
                </a:ext>
              </a:extLst>
            </p:cNvPr>
            <p:cNvSpPr txBox="1">
              <a:spLocks noChangeArrowheads="1"/>
            </p:cNvSpPr>
            <p:nvPr/>
          </p:nvSpPr>
          <p:spPr bwMode="auto">
            <a:xfrm>
              <a:off x="4575210" y="4311253"/>
              <a:ext cx="3285722" cy="1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700">
                  <a:solidFill>
                    <a:schemeClr val="tx1"/>
                  </a:solidFill>
                  <a:latin typeface="Calibri" panose="020F0502020204030204" pitchFamily="34" charset="0"/>
                </a:defRPr>
              </a:lvl1pPr>
              <a:lvl2pPr marL="277813" indent="-106363">
                <a:defRPr sz="700">
                  <a:solidFill>
                    <a:schemeClr val="tx1"/>
                  </a:solidFill>
                  <a:latin typeface="Calibri" panose="020F0502020204030204" pitchFamily="34" charset="0"/>
                </a:defRPr>
              </a:lvl2pPr>
              <a:lvl3pPr marL="427038" indent="-84138">
                <a:defRPr sz="700">
                  <a:solidFill>
                    <a:schemeClr val="tx1"/>
                  </a:solidFill>
                  <a:latin typeface="Calibri" panose="020F0502020204030204" pitchFamily="34" charset="0"/>
                </a:defRPr>
              </a:lvl3pPr>
              <a:lvl4pPr marL="598488" indent="-84138">
                <a:defRPr sz="700">
                  <a:solidFill>
                    <a:schemeClr val="tx1"/>
                  </a:solidFill>
                  <a:latin typeface="Calibri" panose="020F0502020204030204" pitchFamily="34" charset="0"/>
                </a:defRPr>
              </a:lvl4pPr>
              <a:lvl5pPr marL="769938" indent="-84138">
                <a:defRPr sz="700">
                  <a:solidFill>
                    <a:schemeClr val="tx1"/>
                  </a:solidFill>
                  <a:latin typeface="Calibri" panose="020F0502020204030204" pitchFamily="34" charset="0"/>
                </a:defRPr>
              </a:lvl5pPr>
              <a:lvl6pPr marL="1227138" indent="-84138" defTabSz="169863" eaLnBrk="0" fontAlgn="base" hangingPunct="0">
                <a:spcBef>
                  <a:spcPct val="0"/>
                </a:spcBef>
                <a:spcAft>
                  <a:spcPct val="0"/>
                </a:spcAft>
                <a:defRPr sz="700">
                  <a:solidFill>
                    <a:schemeClr val="tx1"/>
                  </a:solidFill>
                  <a:latin typeface="Calibri" panose="020F0502020204030204" pitchFamily="34" charset="0"/>
                </a:defRPr>
              </a:lvl6pPr>
              <a:lvl7pPr marL="1684338" indent="-84138" defTabSz="169863" eaLnBrk="0" fontAlgn="base" hangingPunct="0">
                <a:spcBef>
                  <a:spcPct val="0"/>
                </a:spcBef>
                <a:spcAft>
                  <a:spcPct val="0"/>
                </a:spcAft>
                <a:defRPr sz="700">
                  <a:solidFill>
                    <a:schemeClr val="tx1"/>
                  </a:solidFill>
                  <a:latin typeface="Calibri" panose="020F0502020204030204" pitchFamily="34" charset="0"/>
                </a:defRPr>
              </a:lvl7pPr>
              <a:lvl8pPr marL="2141538" indent="-84138" defTabSz="169863" eaLnBrk="0" fontAlgn="base" hangingPunct="0">
                <a:spcBef>
                  <a:spcPct val="0"/>
                </a:spcBef>
                <a:spcAft>
                  <a:spcPct val="0"/>
                </a:spcAft>
                <a:defRPr sz="700">
                  <a:solidFill>
                    <a:schemeClr val="tx1"/>
                  </a:solidFill>
                  <a:latin typeface="Calibri" panose="020F0502020204030204" pitchFamily="34" charset="0"/>
                </a:defRPr>
              </a:lvl8pPr>
              <a:lvl9pPr marL="2598738" indent="-84138" defTabSz="169863" eaLnBrk="0" fontAlgn="base" hangingPunct="0">
                <a:spcBef>
                  <a:spcPct val="0"/>
                </a:spcBef>
                <a:spcAft>
                  <a:spcPct val="0"/>
                </a:spcAft>
                <a:defRPr sz="700">
                  <a:solidFill>
                    <a:schemeClr val="tx1"/>
                  </a:solidFill>
                  <a:latin typeface="Calibri" panose="020F0502020204030204" pitchFamily="34" charset="0"/>
                </a:defRPr>
              </a:lvl9pPr>
            </a:lstStyle>
            <a:p>
              <a:pPr eaLnBrk="1" hangingPunct="1">
                <a:lnSpc>
                  <a:spcPts val="1000"/>
                </a:lnSpc>
                <a:spcBef>
                  <a:spcPct val="20000"/>
                </a:spcBef>
                <a:buFont typeface="Arial" panose="020B0604020202020204" pitchFamily="34" charset="0"/>
                <a:buNone/>
              </a:pPr>
              <a:r>
                <a:rPr lang="de-DE" altLang="de-DE">
                  <a:solidFill>
                    <a:schemeClr val="bg1"/>
                  </a:solidFill>
                  <a:latin typeface="Avenir LT Std 45 Book" panose="020B0502020203020204" pitchFamily="34" charset="77"/>
                </a:rPr>
                <a:t>ist der Auftragseingang zum Anfang des Geschäftsjahres 2024.</a:t>
              </a:r>
            </a:p>
          </p:txBody>
        </p:sp>
        <p:pic>
          <p:nvPicPr>
            <p:cNvPr id="46" name="Grafik 60">
              <a:extLst>
                <a:ext uri="{FF2B5EF4-FFF2-40B4-BE49-F238E27FC236}">
                  <a16:creationId xmlns:a16="http://schemas.microsoft.com/office/drawing/2014/main" id="{65A3976A-EDE7-971B-3D97-94BE16B513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3217" y="3409786"/>
              <a:ext cx="488950" cy="45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Gruppieren 69">
            <a:extLst>
              <a:ext uri="{FF2B5EF4-FFF2-40B4-BE49-F238E27FC236}">
                <a16:creationId xmlns:a16="http://schemas.microsoft.com/office/drawing/2014/main" id="{4ADC476F-4856-99C0-99A4-71B9F7427DC1}"/>
              </a:ext>
            </a:extLst>
          </p:cNvPr>
          <p:cNvGrpSpPr>
            <a:grpSpLocks/>
          </p:cNvGrpSpPr>
          <p:nvPr/>
        </p:nvGrpSpPr>
        <p:grpSpPr bwMode="auto">
          <a:xfrm>
            <a:off x="6554788" y="655638"/>
            <a:ext cx="2139950" cy="1436687"/>
            <a:chOff x="6252891" y="648747"/>
            <a:chExt cx="2140101" cy="1436171"/>
          </a:xfrm>
        </p:grpSpPr>
        <p:sp>
          <p:nvSpPr>
            <p:cNvPr id="48" name="Textfeld 47">
              <a:extLst>
                <a:ext uri="{FF2B5EF4-FFF2-40B4-BE49-F238E27FC236}">
                  <a16:creationId xmlns:a16="http://schemas.microsoft.com/office/drawing/2014/main" id="{45B500B3-08E6-50D3-436A-9DB8F99AAA7F}"/>
                </a:ext>
              </a:extLst>
            </p:cNvPr>
            <p:cNvSpPr txBox="1"/>
            <p:nvPr/>
          </p:nvSpPr>
          <p:spPr>
            <a:xfrm>
              <a:off x="6252891" y="648747"/>
              <a:ext cx="944629" cy="923593"/>
            </a:xfrm>
            <a:prstGeom prst="rect">
              <a:avLst/>
            </a:prstGeom>
            <a:noFill/>
          </p:spPr>
          <p:txBody>
            <a:bodyPr lIns="0" tIns="0" rIns="0" bIns="0">
              <a:spAutoFit/>
            </a:bodyPr>
            <a:lstStyle/>
            <a:p>
              <a:pPr defTabSz="171384" eaLnBrk="1" fontAlgn="auto" hangingPunct="1">
                <a:spcBef>
                  <a:spcPts val="0"/>
                </a:spcBef>
                <a:spcAft>
                  <a:spcPts val="0"/>
                </a:spcAft>
                <a:defRPr/>
              </a:pPr>
              <a:r>
                <a:rPr lang="de-DE" sz="6000" b="1" spc="-300" dirty="0">
                  <a:solidFill>
                    <a:schemeClr val="bg1"/>
                  </a:solidFill>
                  <a:latin typeface="Avenir LT Std 55 Roman" panose="020B0503020203020204" pitchFamily="34" charset="0"/>
                </a:rPr>
                <a:t>14</a:t>
              </a:r>
            </a:p>
          </p:txBody>
        </p:sp>
        <p:sp>
          <p:nvSpPr>
            <p:cNvPr id="55" name="Rechteck 65">
              <a:extLst>
                <a:ext uri="{FF2B5EF4-FFF2-40B4-BE49-F238E27FC236}">
                  <a16:creationId xmlns:a16="http://schemas.microsoft.com/office/drawing/2014/main" id="{C2673D9E-5BEB-AA7A-5F54-29AEC2E24ACA}"/>
                </a:ext>
              </a:extLst>
            </p:cNvPr>
            <p:cNvSpPr>
              <a:spLocks noChangeArrowheads="1"/>
            </p:cNvSpPr>
            <p:nvPr/>
          </p:nvSpPr>
          <p:spPr bwMode="auto">
            <a:xfrm>
              <a:off x="7237880" y="1232324"/>
              <a:ext cx="74228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700">
                  <a:solidFill>
                    <a:schemeClr val="tx1"/>
                  </a:solidFill>
                  <a:latin typeface="Calibri" panose="020F0502020204030204" pitchFamily="34" charset="0"/>
                </a:defRPr>
              </a:lvl1pPr>
              <a:lvl2pPr marL="742950" indent="-285750">
                <a:defRPr sz="700">
                  <a:solidFill>
                    <a:schemeClr val="tx1"/>
                  </a:solidFill>
                  <a:latin typeface="Calibri" panose="020F0502020204030204" pitchFamily="34" charset="0"/>
                </a:defRPr>
              </a:lvl2pPr>
              <a:lvl3pPr marL="1143000" indent="-228600">
                <a:defRPr sz="700">
                  <a:solidFill>
                    <a:schemeClr val="tx1"/>
                  </a:solidFill>
                  <a:latin typeface="Calibri" panose="020F0502020204030204" pitchFamily="34" charset="0"/>
                </a:defRPr>
              </a:lvl3pPr>
              <a:lvl4pPr marL="1600200" indent="-228600">
                <a:defRPr sz="700">
                  <a:solidFill>
                    <a:schemeClr val="tx1"/>
                  </a:solidFill>
                  <a:latin typeface="Calibri" panose="020F0502020204030204" pitchFamily="34" charset="0"/>
                </a:defRPr>
              </a:lvl4pPr>
              <a:lvl5pPr marL="2057400" indent="-228600">
                <a:defRPr sz="700">
                  <a:solidFill>
                    <a:schemeClr val="tx1"/>
                  </a:solidFill>
                  <a:latin typeface="Calibri" panose="020F0502020204030204" pitchFamily="34" charset="0"/>
                </a:defRPr>
              </a:lvl5pPr>
              <a:lvl6pPr marL="2514600" indent="-228600" defTabSz="169863" eaLnBrk="0" fontAlgn="base" hangingPunct="0">
                <a:spcBef>
                  <a:spcPct val="0"/>
                </a:spcBef>
                <a:spcAft>
                  <a:spcPct val="0"/>
                </a:spcAft>
                <a:defRPr sz="700">
                  <a:solidFill>
                    <a:schemeClr val="tx1"/>
                  </a:solidFill>
                  <a:latin typeface="Calibri" panose="020F0502020204030204" pitchFamily="34" charset="0"/>
                </a:defRPr>
              </a:lvl6pPr>
              <a:lvl7pPr marL="2971800" indent="-228600" defTabSz="169863" eaLnBrk="0" fontAlgn="base" hangingPunct="0">
                <a:spcBef>
                  <a:spcPct val="0"/>
                </a:spcBef>
                <a:spcAft>
                  <a:spcPct val="0"/>
                </a:spcAft>
                <a:defRPr sz="700">
                  <a:solidFill>
                    <a:schemeClr val="tx1"/>
                  </a:solidFill>
                  <a:latin typeface="Calibri" panose="020F0502020204030204" pitchFamily="34" charset="0"/>
                </a:defRPr>
              </a:lvl7pPr>
              <a:lvl8pPr marL="3429000" indent="-228600" defTabSz="169863" eaLnBrk="0" fontAlgn="base" hangingPunct="0">
                <a:spcBef>
                  <a:spcPct val="0"/>
                </a:spcBef>
                <a:spcAft>
                  <a:spcPct val="0"/>
                </a:spcAft>
                <a:defRPr sz="700">
                  <a:solidFill>
                    <a:schemeClr val="tx1"/>
                  </a:solidFill>
                  <a:latin typeface="Calibri" panose="020F0502020204030204" pitchFamily="34" charset="0"/>
                </a:defRPr>
              </a:lvl8pPr>
              <a:lvl9pPr marL="3886200" indent="-228600" defTabSz="169863" eaLnBrk="0" fontAlgn="base" hangingPunct="0">
                <a:spcBef>
                  <a:spcPct val="0"/>
                </a:spcBef>
                <a:spcAft>
                  <a:spcPct val="0"/>
                </a:spcAft>
                <a:defRPr sz="700">
                  <a:solidFill>
                    <a:schemeClr val="tx1"/>
                  </a:solidFill>
                  <a:latin typeface="Calibri" panose="020F0502020204030204" pitchFamily="34" charset="0"/>
                </a:defRPr>
              </a:lvl9pPr>
            </a:lstStyle>
            <a:p>
              <a:pPr eaLnBrk="1" hangingPunct="1"/>
              <a:r>
                <a:rPr lang="de-DE" altLang="de-DE" sz="1100">
                  <a:solidFill>
                    <a:schemeClr val="bg1"/>
                  </a:solidFill>
                  <a:latin typeface="Avenir LT Std 45 Book" panose="020B0502020203020204" pitchFamily="34" charset="77"/>
                </a:rPr>
                <a:t>Standorte</a:t>
              </a:r>
              <a:endParaRPr lang="de-DE" altLang="de-DE" sz="1100">
                <a:latin typeface="Avenir LT Std 45 Book" panose="020B0502020203020204" pitchFamily="34" charset="77"/>
              </a:endParaRPr>
            </a:p>
          </p:txBody>
        </p:sp>
        <p:sp>
          <p:nvSpPr>
            <p:cNvPr id="56" name="Inhaltsplatzhalter 3">
              <a:extLst>
                <a:ext uri="{FF2B5EF4-FFF2-40B4-BE49-F238E27FC236}">
                  <a16:creationId xmlns:a16="http://schemas.microsoft.com/office/drawing/2014/main" id="{6D8F990D-B9E1-D20C-7BF3-BAB3E310880B}"/>
                </a:ext>
              </a:extLst>
            </p:cNvPr>
            <p:cNvSpPr txBox="1">
              <a:spLocks noChangeArrowheads="1"/>
            </p:cNvSpPr>
            <p:nvPr/>
          </p:nvSpPr>
          <p:spPr bwMode="auto">
            <a:xfrm>
              <a:off x="6300901" y="1533062"/>
              <a:ext cx="2092091" cy="55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700">
                  <a:solidFill>
                    <a:schemeClr val="tx1"/>
                  </a:solidFill>
                  <a:latin typeface="Calibri" panose="020F0502020204030204" pitchFamily="34" charset="0"/>
                </a:defRPr>
              </a:lvl1pPr>
              <a:lvl2pPr marL="277813" indent="-106363">
                <a:defRPr sz="700">
                  <a:solidFill>
                    <a:schemeClr val="tx1"/>
                  </a:solidFill>
                  <a:latin typeface="Calibri" panose="020F0502020204030204" pitchFamily="34" charset="0"/>
                </a:defRPr>
              </a:lvl2pPr>
              <a:lvl3pPr marL="427038" indent="-84138">
                <a:defRPr sz="700">
                  <a:solidFill>
                    <a:schemeClr val="tx1"/>
                  </a:solidFill>
                  <a:latin typeface="Calibri" panose="020F0502020204030204" pitchFamily="34" charset="0"/>
                </a:defRPr>
              </a:lvl3pPr>
              <a:lvl4pPr marL="598488" indent="-84138">
                <a:defRPr sz="700">
                  <a:solidFill>
                    <a:schemeClr val="tx1"/>
                  </a:solidFill>
                  <a:latin typeface="Calibri" panose="020F0502020204030204" pitchFamily="34" charset="0"/>
                </a:defRPr>
              </a:lvl4pPr>
              <a:lvl5pPr marL="769938" indent="-84138">
                <a:defRPr sz="700">
                  <a:solidFill>
                    <a:schemeClr val="tx1"/>
                  </a:solidFill>
                  <a:latin typeface="Calibri" panose="020F0502020204030204" pitchFamily="34" charset="0"/>
                </a:defRPr>
              </a:lvl5pPr>
              <a:lvl6pPr marL="1227138" indent="-84138" defTabSz="169863" eaLnBrk="0" fontAlgn="base" hangingPunct="0">
                <a:spcBef>
                  <a:spcPct val="0"/>
                </a:spcBef>
                <a:spcAft>
                  <a:spcPct val="0"/>
                </a:spcAft>
                <a:defRPr sz="700">
                  <a:solidFill>
                    <a:schemeClr val="tx1"/>
                  </a:solidFill>
                  <a:latin typeface="Calibri" panose="020F0502020204030204" pitchFamily="34" charset="0"/>
                </a:defRPr>
              </a:lvl6pPr>
              <a:lvl7pPr marL="1684338" indent="-84138" defTabSz="169863" eaLnBrk="0" fontAlgn="base" hangingPunct="0">
                <a:spcBef>
                  <a:spcPct val="0"/>
                </a:spcBef>
                <a:spcAft>
                  <a:spcPct val="0"/>
                </a:spcAft>
                <a:defRPr sz="700">
                  <a:solidFill>
                    <a:schemeClr val="tx1"/>
                  </a:solidFill>
                  <a:latin typeface="Calibri" panose="020F0502020204030204" pitchFamily="34" charset="0"/>
                </a:defRPr>
              </a:lvl7pPr>
              <a:lvl8pPr marL="2141538" indent="-84138" defTabSz="169863" eaLnBrk="0" fontAlgn="base" hangingPunct="0">
                <a:spcBef>
                  <a:spcPct val="0"/>
                </a:spcBef>
                <a:spcAft>
                  <a:spcPct val="0"/>
                </a:spcAft>
                <a:defRPr sz="700">
                  <a:solidFill>
                    <a:schemeClr val="tx1"/>
                  </a:solidFill>
                  <a:latin typeface="Calibri" panose="020F0502020204030204" pitchFamily="34" charset="0"/>
                </a:defRPr>
              </a:lvl8pPr>
              <a:lvl9pPr marL="2598738" indent="-84138" defTabSz="169863" eaLnBrk="0" fontAlgn="base" hangingPunct="0">
                <a:spcBef>
                  <a:spcPct val="0"/>
                </a:spcBef>
                <a:spcAft>
                  <a:spcPct val="0"/>
                </a:spcAft>
                <a:defRPr sz="700">
                  <a:solidFill>
                    <a:schemeClr val="tx1"/>
                  </a:solidFill>
                  <a:latin typeface="Calibri" panose="020F0502020204030204" pitchFamily="34" charset="0"/>
                </a:defRPr>
              </a:lvl9pPr>
            </a:lstStyle>
            <a:p>
              <a:pPr eaLnBrk="1" hangingPunct="1">
                <a:lnSpc>
                  <a:spcPts val="1000"/>
                </a:lnSpc>
                <a:spcBef>
                  <a:spcPct val="20000"/>
                </a:spcBef>
                <a:buFont typeface="Arial" panose="020B0604020202020204" pitchFamily="34" charset="0"/>
                <a:buNone/>
              </a:pPr>
              <a:r>
                <a:rPr lang="de-DE" altLang="de-DE">
                  <a:solidFill>
                    <a:schemeClr val="bg1"/>
                  </a:solidFill>
                  <a:latin typeface="Avenir LT Std 45 Book" panose="020B0502020203020204" pitchFamily="34" charset="77"/>
                </a:rPr>
                <a:t>Mit 14 Standorten in Deutschland und der Schweiz haben wir den deutschsprachigen Raum flächendeckend belegt, sodass wir immer nah bei unseren Auftraggebern und deren Projekten sind. </a:t>
              </a:r>
            </a:p>
          </p:txBody>
        </p:sp>
        <p:pic>
          <p:nvPicPr>
            <p:cNvPr id="59" name="Grafik 68">
              <a:extLst>
                <a:ext uri="{FF2B5EF4-FFF2-40B4-BE49-F238E27FC236}">
                  <a16:creationId xmlns:a16="http://schemas.microsoft.com/office/drawing/2014/main" id="{FB2D2492-2297-140A-4785-525559AAFD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5010" y="763065"/>
              <a:ext cx="453390" cy="41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Titel 2">
            <a:extLst>
              <a:ext uri="{FF2B5EF4-FFF2-40B4-BE49-F238E27FC236}">
                <a16:creationId xmlns:a16="http://schemas.microsoft.com/office/drawing/2014/main" id="{7BC3ABE5-0BA9-C9FE-E96F-FAC456AEB4A9}"/>
              </a:ext>
            </a:extLst>
          </p:cNvPr>
          <p:cNvSpPr>
            <a:spLocks noGrp="1" noChangeArrowheads="1"/>
          </p:cNvSpPr>
          <p:nvPr>
            <p:ph type="title"/>
          </p:nvPr>
        </p:nvSpPr>
        <p:spPr bwMode="auto">
          <a:xfrm>
            <a:off x="539750" y="828000"/>
            <a:ext cx="4931230" cy="4308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lnSpc>
                <a:spcPts val="3000"/>
              </a:lnSpc>
            </a:pPr>
            <a:r>
              <a:rPr lang="de-DE" altLang="de-DE" sz="2800" b="0">
                <a:latin typeface="Avenir LT Std 35 Light" panose="020B0402020203020204" pitchFamily="34" charset="77"/>
                <a:ea typeface="Avenir LT Std 65 Medium" panose="020B0503020203020204" pitchFamily="34" charset="77"/>
              </a:rPr>
              <a:t>Zahlen und Fakten 2024</a:t>
            </a:r>
            <a:endParaRPr lang="de-DE" altLang="de-DE" sz="900">
              <a:ea typeface="Avenir LT Std 65 Medium" panose="020B0503020203020204" pitchFamily="34" charset="77"/>
            </a:endParaRPr>
          </a:p>
        </p:txBody>
      </p:sp>
      <p:grpSp>
        <p:nvGrpSpPr>
          <p:cNvPr id="64" name="Gruppieren 22">
            <a:extLst>
              <a:ext uri="{FF2B5EF4-FFF2-40B4-BE49-F238E27FC236}">
                <a16:creationId xmlns:a16="http://schemas.microsoft.com/office/drawing/2014/main" id="{AF4B5BE0-6EFC-8DD8-2DA6-F8E4946FB083}"/>
              </a:ext>
            </a:extLst>
          </p:cNvPr>
          <p:cNvGrpSpPr>
            <a:grpSpLocks/>
          </p:cNvGrpSpPr>
          <p:nvPr/>
        </p:nvGrpSpPr>
        <p:grpSpPr bwMode="auto">
          <a:xfrm>
            <a:off x="7015163" y="2476500"/>
            <a:ext cx="1570037" cy="1870075"/>
            <a:chOff x="7014685" y="2476933"/>
            <a:chExt cx="1570181" cy="1870226"/>
          </a:xfrm>
        </p:grpSpPr>
        <p:pic>
          <p:nvPicPr>
            <p:cNvPr id="67" name="Grafik 2">
              <a:extLst>
                <a:ext uri="{FF2B5EF4-FFF2-40B4-BE49-F238E27FC236}">
                  <a16:creationId xmlns:a16="http://schemas.microsoft.com/office/drawing/2014/main" id="{CCD87BC8-4385-4A45-171F-0C57A9B36F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4685" y="2476933"/>
              <a:ext cx="1570181" cy="18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Oval 70">
              <a:extLst>
                <a:ext uri="{FF2B5EF4-FFF2-40B4-BE49-F238E27FC236}">
                  <a16:creationId xmlns:a16="http://schemas.microsoft.com/office/drawing/2014/main" id="{1295513D-76D4-7DBA-5A0A-92D2C5D2705F}"/>
                </a:ext>
              </a:extLst>
            </p:cNvPr>
            <p:cNvSpPr/>
            <p:nvPr/>
          </p:nvSpPr>
          <p:spPr>
            <a:xfrm>
              <a:off x="7579887" y="2727778"/>
              <a:ext cx="52392" cy="5397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72" name="Oval 71">
              <a:extLst>
                <a:ext uri="{FF2B5EF4-FFF2-40B4-BE49-F238E27FC236}">
                  <a16:creationId xmlns:a16="http://schemas.microsoft.com/office/drawing/2014/main" id="{C3192B22-5EF2-6CAB-233C-92002628B543}"/>
                </a:ext>
              </a:extLst>
            </p:cNvPr>
            <p:cNvSpPr/>
            <p:nvPr/>
          </p:nvSpPr>
          <p:spPr>
            <a:xfrm>
              <a:off x="8030778" y="2953221"/>
              <a:ext cx="52392"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73" name="Oval 72">
              <a:extLst>
                <a:ext uri="{FF2B5EF4-FFF2-40B4-BE49-F238E27FC236}">
                  <a16:creationId xmlns:a16="http://schemas.microsoft.com/office/drawing/2014/main" id="{BD3578A2-98F2-BD3C-CE3D-15E4958FF3B2}"/>
                </a:ext>
              </a:extLst>
            </p:cNvPr>
            <p:cNvSpPr/>
            <p:nvPr/>
          </p:nvSpPr>
          <p:spPr>
            <a:xfrm>
              <a:off x="8006963" y="3207242"/>
              <a:ext cx="53980"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74" name="Oval 73">
              <a:extLst>
                <a:ext uri="{FF2B5EF4-FFF2-40B4-BE49-F238E27FC236}">
                  <a16:creationId xmlns:a16="http://schemas.microsoft.com/office/drawing/2014/main" id="{4F22FFF9-E51E-CD8F-5E0A-AD5CD37CCDED}"/>
                </a:ext>
              </a:extLst>
            </p:cNvPr>
            <p:cNvSpPr/>
            <p:nvPr/>
          </p:nvSpPr>
          <p:spPr>
            <a:xfrm>
              <a:off x="7891065" y="3115160"/>
              <a:ext cx="52392"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75" name="Oval 74">
              <a:extLst>
                <a:ext uri="{FF2B5EF4-FFF2-40B4-BE49-F238E27FC236}">
                  <a16:creationId xmlns:a16="http://schemas.microsoft.com/office/drawing/2014/main" id="{11EFFCE3-4779-B5B5-AC4C-91D3B5EC63C0}"/>
                </a:ext>
              </a:extLst>
            </p:cNvPr>
            <p:cNvSpPr/>
            <p:nvPr/>
          </p:nvSpPr>
          <p:spPr>
            <a:xfrm>
              <a:off x="7746589" y="3024665"/>
              <a:ext cx="52393" cy="5239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76" name="Oval 75">
              <a:extLst>
                <a:ext uri="{FF2B5EF4-FFF2-40B4-BE49-F238E27FC236}">
                  <a16:creationId xmlns:a16="http://schemas.microsoft.com/office/drawing/2014/main" id="{AA77E6BC-02C4-C562-D713-B55D66904256}"/>
                </a:ext>
              </a:extLst>
            </p:cNvPr>
            <p:cNvSpPr/>
            <p:nvPr/>
          </p:nvSpPr>
          <p:spPr>
            <a:xfrm>
              <a:off x="7683083" y="2927819"/>
              <a:ext cx="52393"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77" name="Oval 76">
              <a:extLst>
                <a:ext uri="{FF2B5EF4-FFF2-40B4-BE49-F238E27FC236}">
                  <a16:creationId xmlns:a16="http://schemas.microsoft.com/office/drawing/2014/main" id="{980EF1AC-A320-4091-BC57-72424A9DA033}"/>
                </a:ext>
              </a:extLst>
            </p:cNvPr>
            <p:cNvSpPr/>
            <p:nvPr/>
          </p:nvSpPr>
          <p:spPr>
            <a:xfrm>
              <a:off x="7838673" y="3821655"/>
              <a:ext cx="52393" cy="5239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78" name="Oval 77">
              <a:extLst>
                <a:ext uri="{FF2B5EF4-FFF2-40B4-BE49-F238E27FC236}">
                  <a16:creationId xmlns:a16="http://schemas.microsoft.com/office/drawing/2014/main" id="{9D42A41F-40A0-2612-F362-AE1142B214FA}"/>
                </a:ext>
              </a:extLst>
            </p:cNvPr>
            <p:cNvSpPr/>
            <p:nvPr/>
          </p:nvSpPr>
          <p:spPr>
            <a:xfrm>
              <a:off x="7398895" y="4048685"/>
              <a:ext cx="52392"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79" name="Oval 78">
              <a:extLst>
                <a:ext uri="{FF2B5EF4-FFF2-40B4-BE49-F238E27FC236}">
                  <a16:creationId xmlns:a16="http://schemas.microsoft.com/office/drawing/2014/main" id="{4E784F94-A03C-ED79-0365-19737B2CCFA0}"/>
                </a:ext>
              </a:extLst>
            </p:cNvPr>
            <p:cNvSpPr/>
            <p:nvPr/>
          </p:nvSpPr>
          <p:spPr>
            <a:xfrm>
              <a:off x="7271884" y="4020108"/>
              <a:ext cx="52392"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80" name="Oval 79">
              <a:extLst>
                <a:ext uri="{FF2B5EF4-FFF2-40B4-BE49-F238E27FC236}">
                  <a16:creationId xmlns:a16="http://schemas.microsoft.com/office/drawing/2014/main" id="{278740EC-EB2E-673A-E624-0261AC2A12E0}"/>
                </a:ext>
              </a:extLst>
            </p:cNvPr>
            <p:cNvSpPr/>
            <p:nvPr/>
          </p:nvSpPr>
          <p:spPr>
            <a:xfrm>
              <a:off x="7521143" y="3704170"/>
              <a:ext cx="52393" cy="5239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81" name="Oval 80">
              <a:extLst>
                <a:ext uri="{FF2B5EF4-FFF2-40B4-BE49-F238E27FC236}">
                  <a16:creationId xmlns:a16="http://schemas.microsoft.com/office/drawing/2014/main" id="{39E4AE62-DC91-881F-7583-0F93F815DAD3}"/>
                </a:ext>
              </a:extLst>
            </p:cNvPr>
            <p:cNvSpPr/>
            <p:nvPr/>
          </p:nvSpPr>
          <p:spPr>
            <a:xfrm>
              <a:off x="7257594" y="3539057"/>
              <a:ext cx="52393" cy="5239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82" name="Oval 81">
              <a:extLst>
                <a:ext uri="{FF2B5EF4-FFF2-40B4-BE49-F238E27FC236}">
                  <a16:creationId xmlns:a16="http://schemas.microsoft.com/office/drawing/2014/main" id="{42F8C975-67CF-557B-963B-CAFDE8638D1F}"/>
                </a:ext>
              </a:extLst>
            </p:cNvPr>
            <p:cNvSpPr/>
            <p:nvPr/>
          </p:nvSpPr>
          <p:spPr>
            <a:xfrm>
              <a:off x="7219491" y="3308850"/>
              <a:ext cx="52393"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83" name="Oval 82">
              <a:extLst>
                <a:ext uri="{FF2B5EF4-FFF2-40B4-BE49-F238E27FC236}">
                  <a16:creationId xmlns:a16="http://schemas.microsoft.com/office/drawing/2014/main" id="{B8483070-CE81-5CDF-2C17-7939668953F2}"/>
                </a:ext>
              </a:extLst>
            </p:cNvPr>
            <p:cNvSpPr/>
            <p:nvPr/>
          </p:nvSpPr>
          <p:spPr>
            <a:xfrm>
              <a:off x="7205202" y="3135799"/>
              <a:ext cx="52392" cy="5239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grpSp>
      <p:sp>
        <p:nvSpPr>
          <p:cNvPr id="84" name="Oval 83">
            <a:extLst>
              <a:ext uri="{FF2B5EF4-FFF2-40B4-BE49-F238E27FC236}">
                <a16:creationId xmlns:a16="http://schemas.microsoft.com/office/drawing/2014/main" id="{78DD899B-61F7-6A64-454B-D82A628DBC4D}"/>
              </a:ext>
            </a:extLst>
          </p:cNvPr>
          <p:cNvSpPr/>
          <p:nvPr/>
        </p:nvSpPr>
        <p:spPr>
          <a:xfrm>
            <a:off x="7426325" y="3044825"/>
            <a:ext cx="52388" cy="5238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3" name="Fußzeilenplatzhalter 6">
            <a:extLst>
              <a:ext uri="{FF2B5EF4-FFF2-40B4-BE49-F238E27FC236}">
                <a16:creationId xmlns:a16="http://schemas.microsoft.com/office/drawing/2014/main" id="{08EDE9BC-41AF-9DD7-8149-5DB1AF2485CC}"/>
              </a:ext>
            </a:extLst>
          </p:cNvPr>
          <p:cNvSpPr txBox="1">
            <a:spLocks/>
          </p:cNvSpPr>
          <p:nvPr/>
        </p:nvSpPr>
        <p:spPr>
          <a:xfrm>
            <a:off x="539999" y="177667"/>
            <a:ext cx="1288801" cy="184666"/>
          </a:xfrm>
          <a:prstGeom prst="rect">
            <a:avLst/>
          </a:prstGeom>
          <a:solidFill>
            <a:schemeClr val="tx1"/>
          </a:solidFill>
        </p:spPr>
        <p:txBody>
          <a:bodyPr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dirty="0">
                <a:solidFill>
                  <a:schemeClr val="bg1"/>
                </a:solidFill>
                <a:latin typeface="Avenir LT Std 55 Roman" panose="020B0503020203020204" pitchFamily="34" charset="77"/>
              </a:rPr>
              <a:t>Die M&amp;P Gruppe stellt sich vor.</a:t>
            </a:r>
          </a:p>
        </p:txBody>
      </p:sp>
    </p:spTree>
    <p:extLst>
      <p:ext uri="{BB962C8B-B14F-4D97-AF65-F5344CB8AC3E}">
        <p14:creationId xmlns:p14="http://schemas.microsoft.com/office/powerpoint/2010/main" val="35542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59EEEDE-B0B7-19A7-1837-4A440AE35BB8}"/>
              </a:ext>
            </a:extLst>
          </p:cNvPr>
          <p:cNvPicPr>
            <a:picLocks noChangeAspect="1"/>
          </p:cNvPicPr>
          <p:nvPr/>
        </p:nvPicPr>
        <p:blipFill>
          <a:blip r:embed="rId3"/>
          <a:srcRect/>
          <a:stretch/>
        </p:blipFill>
        <p:spPr>
          <a:xfrm>
            <a:off x="543894" y="1184303"/>
            <a:ext cx="8226070" cy="3545604"/>
          </a:xfrm>
          <a:prstGeom prst="rect">
            <a:avLst/>
          </a:prstGeom>
        </p:spPr>
      </p:pic>
      <p:sp>
        <p:nvSpPr>
          <p:cNvPr id="24" name="Foliennummernplatzhalter 1">
            <a:extLst>
              <a:ext uri="{FF2B5EF4-FFF2-40B4-BE49-F238E27FC236}">
                <a16:creationId xmlns:a16="http://schemas.microsoft.com/office/drawing/2014/main" id="{3EA9212D-82F1-164F-8FB9-D75024E262B4}"/>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8</a:t>
            </a:fld>
            <a:endParaRPr lang="de-DE" dirty="0">
              <a:solidFill>
                <a:srgbClr val="606A73"/>
              </a:solidFill>
            </a:endParaRPr>
          </a:p>
        </p:txBody>
      </p:sp>
      <p:sp>
        <p:nvSpPr>
          <p:cNvPr id="37" name="Titel 2">
            <a:extLst>
              <a:ext uri="{FF2B5EF4-FFF2-40B4-BE49-F238E27FC236}">
                <a16:creationId xmlns:a16="http://schemas.microsoft.com/office/drawing/2014/main" id="{7195CE1F-7D57-9B46-955D-DBE38A651B99}"/>
              </a:ext>
            </a:extLst>
          </p:cNvPr>
          <p:cNvSpPr>
            <a:spLocks noGrp="1"/>
          </p:cNvSpPr>
          <p:nvPr>
            <p:ph type="title"/>
          </p:nvPr>
        </p:nvSpPr>
        <p:spPr>
          <a:xfrm>
            <a:off x="540000" y="674990"/>
            <a:ext cx="7025053" cy="283350"/>
          </a:xfrm>
          <a:prstGeom prst="rect">
            <a:avLst/>
          </a:prstGeom>
        </p:spPr>
        <p:txBody>
          <a:bodyPr/>
          <a:lstStyle/>
          <a:p>
            <a:pPr>
              <a:lnSpc>
                <a:spcPts val="2000"/>
              </a:lnSpc>
            </a:pPr>
            <a:r>
              <a:rPr lang="de-DE" sz="2800" b="0" dirty="0">
                <a:solidFill>
                  <a:schemeClr val="bg1"/>
                </a:solidFill>
                <a:latin typeface="Avenir LT Std 35 Light" panose="020B0402020203020204" pitchFamily="34" charset="77"/>
              </a:rPr>
              <a:t>Referenzen</a:t>
            </a:r>
            <a:endParaRPr lang="de-DE" sz="900" dirty="0">
              <a:solidFill>
                <a:schemeClr val="bg1"/>
              </a:solidFill>
            </a:endParaRPr>
          </a:p>
        </p:txBody>
      </p:sp>
      <p:sp>
        <p:nvSpPr>
          <p:cNvPr id="3" name="Rechteck 2">
            <a:extLst>
              <a:ext uri="{FF2B5EF4-FFF2-40B4-BE49-F238E27FC236}">
                <a16:creationId xmlns:a16="http://schemas.microsoft.com/office/drawing/2014/main" id="{5B4259B1-C99B-0668-1F4D-4D2D0BD95613}"/>
              </a:ext>
            </a:extLst>
          </p:cNvPr>
          <p:cNvSpPr/>
          <p:nvPr/>
        </p:nvSpPr>
        <p:spPr>
          <a:xfrm>
            <a:off x="54000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Data Center</a:t>
            </a:r>
          </a:p>
        </p:txBody>
      </p:sp>
      <p:sp>
        <p:nvSpPr>
          <p:cNvPr id="5" name="Rechteck 4">
            <a:extLst>
              <a:ext uri="{FF2B5EF4-FFF2-40B4-BE49-F238E27FC236}">
                <a16:creationId xmlns:a16="http://schemas.microsoft.com/office/drawing/2014/main" id="{4E1270CE-6927-2090-545F-659F1D44018E}"/>
              </a:ext>
            </a:extLst>
          </p:cNvPr>
          <p:cNvSpPr/>
          <p:nvPr/>
        </p:nvSpPr>
        <p:spPr>
          <a:xfrm>
            <a:off x="113397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Technologie</a:t>
            </a:r>
          </a:p>
        </p:txBody>
      </p:sp>
      <p:sp>
        <p:nvSpPr>
          <p:cNvPr id="6" name="Rechteck 5">
            <a:extLst>
              <a:ext uri="{FF2B5EF4-FFF2-40B4-BE49-F238E27FC236}">
                <a16:creationId xmlns:a16="http://schemas.microsoft.com/office/drawing/2014/main" id="{D94B1214-0807-A670-921F-F57A22178635}"/>
              </a:ext>
            </a:extLst>
          </p:cNvPr>
          <p:cNvSpPr/>
          <p:nvPr/>
        </p:nvSpPr>
        <p:spPr>
          <a:xfrm>
            <a:off x="172794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Finance</a:t>
            </a:r>
          </a:p>
        </p:txBody>
      </p:sp>
      <p:sp>
        <p:nvSpPr>
          <p:cNvPr id="20" name="Rechteck 19">
            <a:extLst>
              <a:ext uri="{FF2B5EF4-FFF2-40B4-BE49-F238E27FC236}">
                <a16:creationId xmlns:a16="http://schemas.microsoft.com/office/drawing/2014/main" id="{60C00EA2-A914-3D13-7057-51A82FF7E876}"/>
              </a:ext>
            </a:extLst>
          </p:cNvPr>
          <p:cNvSpPr/>
          <p:nvPr/>
        </p:nvSpPr>
        <p:spPr>
          <a:xfrm>
            <a:off x="232191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Consumer,</a:t>
            </a:r>
          </a:p>
          <a:p>
            <a:pPr algn="ctr" defTabSz="810371">
              <a:lnSpc>
                <a:spcPts val="700"/>
              </a:lnSpc>
              <a:buSzPct val="100000"/>
              <a:defRPr/>
            </a:pPr>
            <a:r>
              <a:rPr lang="de-DE" sz="500" dirty="0" err="1">
                <a:solidFill>
                  <a:schemeClr val="bg1"/>
                </a:solidFill>
                <a:latin typeface="Avenir LT Std 45 Book" panose="020B0502020203020204" pitchFamily="34" charset="77"/>
              </a:rPr>
              <a:t>Goods</a:t>
            </a:r>
            <a:r>
              <a:rPr lang="de-DE" sz="500" dirty="0">
                <a:solidFill>
                  <a:schemeClr val="bg1"/>
                </a:solidFill>
                <a:latin typeface="Avenir LT Std 45 Book" panose="020B0502020203020204" pitchFamily="34" charset="77"/>
              </a:rPr>
              <a:t> u. Retail</a:t>
            </a:r>
          </a:p>
        </p:txBody>
      </p:sp>
      <p:sp>
        <p:nvSpPr>
          <p:cNvPr id="23" name="Rechteck 22">
            <a:extLst>
              <a:ext uri="{FF2B5EF4-FFF2-40B4-BE49-F238E27FC236}">
                <a16:creationId xmlns:a16="http://schemas.microsoft.com/office/drawing/2014/main" id="{41B8E151-C957-6A4C-130B-FD1145951507}"/>
              </a:ext>
            </a:extLst>
          </p:cNvPr>
          <p:cNvSpPr/>
          <p:nvPr/>
        </p:nvSpPr>
        <p:spPr>
          <a:xfrm>
            <a:off x="291588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Public</a:t>
            </a:r>
          </a:p>
        </p:txBody>
      </p:sp>
      <p:sp>
        <p:nvSpPr>
          <p:cNvPr id="25" name="Rechteck 24">
            <a:extLst>
              <a:ext uri="{FF2B5EF4-FFF2-40B4-BE49-F238E27FC236}">
                <a16:creationId xmlns:a16="http://schemas.microsoft.com/office/drawing/2014/main" id="{0733C996-3C01-E64C-009D-FEAE5A1FA6E0}"/>
              </a:ext>
            </a:extLst>
          </p:cNvPr>
          <p:cNvSpPr/>
          <p:nvPr/>
        </p:nvSpPr>
        <p:spPr>
          <a:xfrm>
            <a:off x="3504975"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Automotive</a:t>
            </a:r>
          </a:p>
          <a:p>
            <a:pPr algn="ctr" defTabSz="810371">
              <a:lnSpc>
                <a:spcPts val="700"/>
              </a:lnSpc>
              <a:buSzPct val="100000"/>
              <a:defRPr/>
            </a:pPr>
            <a:r>
              <a:rPr lang="de-DE" sz="500" dirty="0">
                <a:solidFill>
                  <a:schemeClr val="bg1"/>
                </a:solidFill>
                <a:latin typeface="Avenir LT Std 45 Book" panose="020B0502020203020204" pitchFamily="34" charset="77"/>
              </a:rPr>
              <a:t>Verkehr</a:t>
            </a:r>
          </a:p>
        </p:txBody>
      </p:sp>
      <p:sp>
        <p:nvSpPr>
          <p:cNvPr id="26" name="Rechteck 25">
            <a:extLst>
              <a:ext uri="{FF2B5EF4-FFF2-40B4-BE49-F238E27FC236}">
                <a16:creationId xmlns:a16="http://schemas.microsoft.com/office/drawing/2014/main" id="{1D00656F-2389-711C-4264-BE543D6FF2FB}"/>
              </a:ext>
            </a:extLst>
          </p:cNvPr>
          <p:cNvSpPr/>
          <p:nvPr/>
        </p:nvSpPr>
        <p:spPr>
          <a:xfrm>
            <a:off x="4098945"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Luft- und Raumfahrt</a:t>
            </a:r>
          </a:p>
        </p:txBody>
      </p:sp>
      <p:sp>
        <p:nvSpPr>
          <p:cNvPr id="27" name="Rechteck 26">
            <a:extLst>
              <a:ext uri="{FF2B5EF4-FFF2-40B4-BE49-F238E27FC236}">
                <a16:creationId xmlns:a16="http://schemas.microsoft.com/office/drawing/2014/main" id="{3BEE3F7A-4786-876E-7589-B94A159C2DCB}"/>
              </a:ext>
            </a:extLst>
          </p:cNvPr>
          <p:cNvSpPr/>
          <p:nvPr/>
        </p:nvSpPr>
        <p:spPr>
          <a:xfrm>
            <a:off x="4692915"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Health Care</a:t>
            </a:r>
          </a:p>
        </p:txBody>
      </p:sp>
      <p:sp>
        <p:nvSpPr>
          <p:cNvPr id="28" name="Rechteck 27">
            <a:extLst>
              <a:ext uri="{FF2B5EF4-FFF2-40B4-BE49-F238E27FC236}">
                <a16:creationId xmlns:a16="http://schemas.microsoft.com/office/drawing/2014/main" id="{3AD46A6B-D3FC-1812-ED6F-760B4EB7CCCB}"/>
              </a:ext>
            </a:extLst>
          </p:cNvPr>
          <p:cNvSpPr/>
          <p:nvPr/>
        </p:nvSpPr>
        <p:spPr>
          <a:xfrm>
            <a:off x="5284447"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Forschung</a:t>
            </a:r>
          </a:p>
        </p:txBody>
      </p:sp>
      <p:sp>
        <p:nvSpPr>
          <p:cNvPr id="29" name="Rechteck 28">
            <a:extLst>
              <a:ext uri="{FF2B5EF4-FFF2-40B4-BE49-F238E27FC236}">
                <a16:creationId xmlns:a16="http://schemas.microsoft.com/office/drawing/2014/main" id="{78FA29BB-D005-D264-DA6C-CBA415105528}"/>
              </a:ext>
            </a:extLst>
          </p:cNvPr>
          <p:cNvSpPr/>
          <p:nvPr/>
        </p:nvSpPr>
        <p:spPr>
          <a:xfrm>
            <a:off x="5875979"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Media Unterhaltung</a:t>
            </a:r>
          </a:p>
        </p:txBody>
      </p:sp>
      <p:sp>
        <p:nvSpPr>
          <p:cNvPr id="30" name="Rechteck 29">
            <a:extLst>
              <a:ext uri="{FF2B5EF4-FFF2-40B4-BE49-F238E27FC236}">
                <a16:creationId xmlns:a16="http://schemas.microsoft.com/office/drawing/2014/main" id="{36F00300-FFD5-5812-E91E-3D3708516943}"/>
              </a:ext>
            </a:extLst>
          </p:cNvPr>
          <p:cNvSpPr/>
          <p:nvPr/>
        </p:nvSpPr>
        <p:spPr>
          <a:xfrm>
            <a:off x="646751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Professional Services</a:t>
            </a:r>
          </a:p>
        </p:txBody>
      </p:sp>
      <p:sp>
        <p:nvSpPr>
          <p:cNvPr id="31" name="Rechteck 30">
            <a:extLst>
              <a:ext uri="{FF2B5EF4-FFF2-40B4-BE49-F238E27FC236}">
                <a16:creationId xmlns:a16="http://schemas.microsoft.com/office/drawing/2014/main" id="{F334B613-6C2C-3EF4-06F9-823CA18145DD}"/>
              </a:ext>
            </a:extLst>
          </p:cNvPr>
          <p:cNvSpPr/>
          <p:nvPr/>
        </p:nvSpPr>
        <p:spPr>
          <a:xfrm>
            <a:off x="706470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Real Estate</a:t>
            </a:r>
          </a:p>
        </p:txBody>
      </p:sp>
      <p:sp>
        <p:nvSpPr>
          <p:cNvPr id="32" name="Rechteck 31">
            <a:extLst>
              <a:ext uri="{FF2B5EF4-FFF2-40B4-BE49-F238E27FC236}">
                <a16:creationId xmlns:a16="http://schemas.microsoft.com/office/drawing/2014/main" id="{D1A86C07-4E22-871C-042A-E2ECE6B3AA6D}"/>
              </a:ext>
            </a:extLst>
          </p:cNvPr>
          <p:cNvSpPr/>
          <p:nvPr/>
        </p:nvSpPr>
        <p:spPr>
          <a:xfrm>
            <a:off x="7658280"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Real Estate</a:t>
            </a:r>
          </a:p>
        </p:txBody>
      </p:sp>
      <p:sp>
        <p:nvSpPr>
          <p:cNvPr id="33" name="Rechteck 32">
            <a:extLst>
              <a:ext uri="{FF2B5EF4-FFF2-40B4-BE49-F238E27FC236}">
                <a16:creationId xmlns:a16="http://schemas.microsoft.com/office/drawing/2014/main" id="{017B013A-BCAD-5CCE-9E89-FE0D31876817}"/>
              </a:ext>
            </a:extLst>
          </p:cNvPr>
          <p:cNvSpPr/>
          <p:nvPr/>
        </p:nvSpPr>
        <p:spPr>
          <a:xfrm>
            <a:off x="8251860"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Industrie</a:t>
            </a:r>
          </a:p>
        </p:txBody>
      </p:sp>
    </p:spTree>
    <p:extLst>
      <p:ext uri="{BB962C8B-B14F-4D97-AF65-F5344CB8AC3E}">
        <p14:creationId xmlns:p14="http://schemas.microsoft.com/office/powerpoint/2010/main" val="342291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Grafik 276">
            <a:extLst>
              <a:ext uri="{FF2B5EF4-FFF2-40B4-BE49-F238E27FC236}">
                <a16:creationId xmlns:a16="http://schemas.microsoft.com/office/drawing/2014/main" id="{2FB969E4-0FB9-7D8B-F409-3CF2A741BC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V="1">
            <a:off x="1" y="-3"/>
            <a:ext cx="9144000" cy="5143501"/>
          </a:xfrm>
          <a:prstGeom prst="rect">
            <a:avLst/>
          </a:prstGeom>
        </p:spPr>
      </p:pic>
      <p:sp>
        <p:nvSpPr>
          <p:cNvPr id="59" name="Rechteck 58">
            <a:extLst>
              <a:ext uri="{FF2B5EF4-FFF2-40B4-BE49-F238E27FC236}">
                <a16:creationId xmlns:a16="http://schemas.microsoft.com/office/drawing/2014/main" id="{7C849D8B-FE87-B54E-BECE-2153B52AFF8E}"/>
              </a:ext>
            </a:extLst>
          </p:cNvPr>
          <p:cNvSpPr/>
          <p:nvPr/>
        </p:nvSpPr>
        <p:spPr>
          <a:xfrm rot="5400000">
            <a:off x="2000250" y="-2000250"/>
            <a:ext cx="5143500" cy="9144000"/>
          </a:xfrm>
          <a:prstGeom prst="rect">
            <a:avLst/>
          </a:prstGeom>
          <a:gradFill>
            <a:gsLst>
              <a:gs pos="0">
                <a:schemeClr val="tx1">
                  <a:alpha val="9798"/>
                </a:schemeClr>
              </a:gs>
              <a:gs pos="100000">
                <a:schemeClr val="tx1">
                  <a:alpha val="4565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Foliennummernplatzhalter 1">
            <a:extLst>
              <a:ext uri="{FF2B5EF4-FFF2-40B4-BE49-F238E27FC236}">
                <a16:creationId xmlns:a16="http://schemas.microsoft.com/office/drawing/2014/main" id="{4929E9A2-82EC-FA4A-AACE-86B9A57B6E52}"/>
              </a:ext>
            </a:extLst>
          </p:cNvPr>
          <p:cNvSpPr>
            <a:spLocks noGrp="1"/>
          </p:cNvSpPr>
          <p:nvPr>
            <p:ph type="sldNum" sz="quarter" idx="12"/>
          </p:nvPr>
        </p:nvSpPr>
        <p:spPr>
          <a:xfrm>
            <a:off x="7828982" y="4860000"/>
            <a:ext cx="944877" cy="273844"/>
          </a:xfrm>
        </p:spPr>
        <p:txBody>
          <a:bodyPr/>
          <a:lstStyle/>
          <a:p>
            <a:fld id="{062264FA-5897-E448-9104-19C45CE6974D}" type="slidenum">
              <a:rPr lang="de-DE" smtClean="0">
                <a:solidFill>
                  <a:srgbClr val="606A73"/>
                </a:solidFill>
              </a:rPr>
              <a:pPr/>
              <a:t>9</a:t>
            </a:fld>
            <a:endParaRPr lang="de-DE">
              <a:solidFill>
                <a:srgbClr val="606A73"/>
              </a:solidFill>
            </a:endParaRPr>
          </a:p>
        </p:txBody>
      </p:sp>
      <p:sp>
        <p:nvSpPr>
          <p:cNvPr id="61" name="Fußzeilenplatzhalter 6">
            <a:extLst>
              <a:ext uri="{FF2B5EF4-FFF2-40B4-BE49-F238E27FC236}">
                <a16:creationId xmlns:a16="http://schemas.microsoft.com/office/drawing/2014/main" id="{2C85CF02-7A82-4240-9BF0-0E333BF9582D}"/>
              </a:ext>
            </a:extLst>
          </p:cNvPr>
          <p:cNvSpPr txBox="1">
            <a:spLocks/>
          </p:cNvSpPr>
          <p:nvPr/>
        </p:nvSpPr>
        <p:spPr>
          <a:xfrm>
            <a:off x="540000" y="177667"/>
            <a:ext cx="1288800" cy="184666"/>
          </a:xfrm>
          <a:prstGeom prst="rect">
            <a:avLst/>
          </a:prstGeom>
          <a:solidFill>
            <a:srgbClr val="606A73"/>
          </a:solidFill>
        </p:spPr>
        <p:txBody>
          <a:bodyPr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latin typeface="Avenir LT Std 55 Roman" panose="020B0503020203020204" pitchFamily="34" charset="77"/>
              </a:rPr>
              <a:t>Die M&amp;P Gruppe stellt sich vor.</a:t>
            </a:r>
          </a:p>
        </p:txBody>
      </p:sp>
      <p:grpSp>
        <p:nvGrpSpPr>
          <p:cNvPr id="278" name="Gruppieren 277">
            <a:extLst>
              <a:ext uri="{FF2B5EF4-FFF2-40B4-BE49-F238E27FC236}">
                <a16:creationId xmlns:a16="http://schemas.microsoft.com/office/drawing/2014/main" id="{97B99F71-B8C9-C691-E786-B2862406B548}"/>
              </a:ext>
            </a:extLst>
          </p:cNvPr>
          <p:cNvGrpSpPr/>
          <p:nvPr/>
        </p:nvGrpSpPr>
        <p:grpSpPr>
          <a:xfrm>
            <a:off x="540000" y="1657361"/>
            <a:ext cx="8051107" cy="2813131"/>
            <a:chOff x="540000" y="1440935"/>
            <a:chExt cx="8051107" cy="2813131"/>
          </a:xfrm>
        </p:grpSpPr>
        <p:grpSp>
          <p:nvGrpSpPr>
            <p:cNvPr id="220" name="object 7">
              <a:extLst>
                <a:ext uri="{FF2B5EF4-FFF2-40B4-BE49-F238E27FC236}">
                  <a16:creationId xmlns:a16="http://schemas.microsoft.com/office/drawing/2014/main" id="{14748355-2B41-7C06-795E-03BEB238079A}"/>
                </a:ext>
              </a:extLst>
            </p:cNvPr>
            <p:cNvGrpSpPr/>
            <p:nvPr/>
          </p:nvGrpSpPr>
          <p:grpSpPr>
            <a:xfrm>
              <a:off x="540000" y="1980352"/>
              <a:ext cx="7945497" cy="1704302"/>
              <a:chOff x="1556531" y="5249506"/>
              <a:chExt cx="16959580" cy="3637814"/>
            </a:xfrm>
          </p:grpSpPr>
          <p:sp>
            <p:nvSpPr>
              <p:cNvPr id="271" name="object 8">
                <a:extLst>
                  <a:ext uri="{FF2B5EF4-FFF2-40B4-BE49-F238E27FC236}">
                    <a16:creationId xmlns:a16="http://schemas.microsoft.com/office/drawing/2014/main" id="{370159F4-807B-BCCB-D7D0-CBEEEE7F7EAF}"/>
                  </a:ext>
                </a:extLst>
              </p:cNvPr>
              <p:cNvSpPr/>
              <p:nvPr/>
            </p:nvSpPr>
            <p:spPr>
              <a:xfrm>
                <a:off x="1556531" y="5249506"/>
                <a:ext cx="16959580" cy="3549650"/>
              </a:xfrm>
              <a:custGeom>
                <a:avLst/>
                <a:gdLst/>
                <a:ahLst/>
                <a:cxnLst/>
                <a:rect l="l" t="t" r="r" b="b"/>
                <a:pathLst>
                  <a:path w="16959580" h="3549650">
                    <a:moveTo>
                      <a:pt x="16959401" y="0"/>
                    </a:moveTo>
                    <a:lnTo>
                      <a:pt x="200445" y="20"/>
                    </a:lnTo>
                    <a:lnTo>
                      <a:pt x="154485" y="5315"/>
                    </a:lnTo>
                    <a:lnTo>
                      <a:pt x="112295" y="20396"/>
                    </a:lnTo>
                    <a:lnTo>
                      <a:pt x="75077" y="44058"/>
                    </a:lnTo>
                    <a:lnTo>
                      <a:pt x="44035" y="75100"/>
                    </a:lnTo>
                    <a:lnTo>
                      <a:pt x="20373" y="112318"/>
                    </a:lnTo>
                    <a:lnTo>
                      <a:pt x="5293" y="154509"/>
                    </a:lnTo>
                    <a:lnTo>
                      <a:pt x="0" y="200469"/>
                    </a:lnTo>
                    <a:lnTo>
                      <a:pt x="0" y="3348975"/>
                    </a:lnTo>
                    <a:lnTo>
                      <a:pt x="5293" y="3394935"/>
                    </a:lnTo>
                    <a:lnTo>
                      <a:pt x="20373" y="3437126"/>
                    </a:lnTo>
                    <a:lnTo>
                      <a:pt x="44035" y="3474344"/>
                    </a:lnTo>
                    <a:lnTo>
                      <a:pt x="75077" y="3505385"/>
                    </a:lnTo>
                    <a:lnTo>
                      <a:pt x="112295" y="3529047"/>
                    </a:lnTo>
                    <a:lnTo>
                      <a:pt x="154485" y="3544127"/>
                    </a:lnTo>
                    <a:lnTo>
                      <a:pt x="200445" y="3549421"/>
                    </a:lnTo>
                    <a:lnTo>
                      <a:pt x="16800296" y="3549421"/>
                    </a:lnTo>
                  </a:path>
                </a:pathLst>
              </a:custGeom>
              <a:ln w="2540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pic>
            <p:nvPicPr>
              <p:cNvPr id="272" name="object 9">
                <a:extLst>
                  <a:ext uri="{FF2B5EF4-FFF2-40B4-BE49-F238E27FC236}">
                    <a16:creationId xmlns:a16="http://schemas.microsoft.com/office/drawing/2014/main" id="{B802ACC9-8D15-9FBB-1A83-EE1EE4DB6BEF}"/>
                  </a:ext>
                </a:extLst>
              </p:cNvPr>
              <p:cNvPicPr/>
              <p:nvPr/>
            </p:nvPicPr>
            <p:blipFill>
              <a:blip r:embed="rId4" cstate="print"/>
              <a:stretch>
                <a:fillRect/>
              </a:stretch>
            </p:blipFill>
            <p:spPr>
              <a:xfrm>
                <a:off x="18339149" y="8710537"/>
                <a:ext cx="176783" cy="176783"/>
              </a:xfrm>
              <a:prstGeom prst="rect">
                <a:avLst/>
              </a:prstGeom>
            </p:spPr>
          </p:pic>
        </p:grpSp>
        <p:sp>
          <p:nvSpPr>
            <p:cNvPr id="221" name="object 10">
              <a:extLst>
                <a:ext uri="{FF2B5EF4-FFF2-40B4-BE49-F238E27FC236}">
                  <a16:creationId xmlns:a16="http://schemas.microsoft.com/office/drawing/2014/main" id="{47A8C27B-A026-8132-82E1-D8568BAEE075}"/>
                </a:ext>
              </a:extLst>
            </p:cNvPr>
            <p:cNvSpPr txBox="1"/>
            <p:nvPr/>
          </p:nvSpPr>
          <p:spPr>
            <a:xfrm>
              <a:off x="7625438" y="3780751"/>
              <a:ext cx="965669" cy="473315"/>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77C0"/>
                  </a:solidFill>
                  <a:latin typeface="Avenir LT Std 65 Medium"/>
                  <a:cs typeface="Avenir LT Std 65 Medium"/>
                </a:rPr>
                <a:t>1989</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Gründung</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5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Ingenieur- </a:t>
              </a:r>
              <a:r>
                <a:rPr sz="550" dirty="0">
                  <a:solidFill>
                    <a:srgbClr val="FFFFFF"/>
                  </a:solidFill>
                  <a:latin typeface="Avenir LT Std 55 Roman"/>
                  <a:cs typeface="Avenir LT Std 55 Roman"/>
                </a:rPr>
                <a:t>gesellschaft</a:t>
              </a:r>
              <a:r>
                <a:rPr sz="550" spc="50" dirty="0">
                  <a:solidFill>
                    <a:srgbClr val="FFFFFF"/>
                  </a:solidFill>
                  <a:latin typeface="Avenir LT Std 55 Roman"/>
                  <a:cs typeface="Avenir LT Std 55 Roman"/>
                </a:rPr>
                <a:t> </a:t>
              </a:r>
              <a:r>
                <a:rPr sz="550" dirty="0">
                  <a:solidFill>
                    <a:srgbClr val="FFFFFF"/>
                  </a:solidFill>
                  <a:latin typeface="Avenir LT Std 55 Roman"/>
                  <a:cs typeface="Avenir LT Std 55 Roman"/>
                </a:rPr>
                <a:t>durch</a:t>
              </a:r>
              <a:r>
                <a:rPr sz="550" spc="50" dirty="0">
                  <a:solidFill>
                    <a:srgbClr val="FFFFFF"/>
                  </a:solidFill>
                  <a:latin typeface="Avenir LT Std 55 Roman"/>
                  <a:cs typeface="Avenir LT Std 55 Roman"/>
                </a:rPr>
                <a:t> </a:t>
              </a:r>
              <a:r>
                <a:rPr sz="550" dirty="0">
                  <a:solidFill>
                    <a:srgbClr val="FFFFFF"/>
                  </a:solidFill>
                  <a:latin typeface="Avenir LT Std 55 Roman"/>
                  <a:cs typeface="Avenir LT Std 55 Roman"/>
                </a:rPr>
                <a:t>Prof.</a:t>
              </a:r>
              <a:r>
                <a:rPr sz="550" spc="55"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Dr. </a:t>
              </a:r>
              <a:r>
                <a:rPr sz="550" dirty="0">
                  <a:solidFill>
                    <a:srgbClr val="FFFFFF"/>
                  </a:solidFill>
                  <a:latin typeface="Avenir LT Std 55 Roman"/>
                  <a:cs typeface="Avenir LT Std 55 Roman"/>
                </a:rPr>
                <a:t>Kurt</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Müller</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und</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Olf</a:t>
              </a:r>
              <a:r>
                <a:rPr sz="550" spc="4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Clausen </a:t>
              </a:r>
              <a:r>
                <a:rPr sz="550" dirty="0">
                  <a:solidFill>
                    <a:srgbClr val="FFFFFF"/>
                  </a:solidFill>
                  <a:latin typeface="Avenir LT Std 55 Roman"/>
                  <a:cs typeface="Avenir LT Std 55 Roman"/>
                </a:rPr>
                <a:t>am</a:t>
              </a:r>
              <a:r>
                <a:rPr sz="550" spc="2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05.05.1989</a:t>
              </a:r>
              <a:endParaRPr sz="550">
                <a:latin typeface="Avenir LT Std 55 Roman"/>
                <a:cs typeface="Avenir LT Std 55 Roman"/>
              </a:endParaRPr>
            </a:p>
          </p:txBody>
        </p:sp>
        <p:sp>
          <p:nvSpPr>
            <p:cNvPr id="222" name="object 11">
              <a:extLst>
                <a:ext uri="{FF2B5EF4-FFF2-40B4-BE49-F238E27FC236}">
                  <a16:creationId xmlns:a16="http://schemas.microsoft.com/office/drawing/2014/main" id="{53FC9923-E77F-9CD8-F7DA-182CFE873B32}"/>
                </a:ext>
              </a:extLst>
            </p:cNvPr>
            <p:cNvSpPr txBox="1"/>
            <p:nvPr/>
          </p:nvSpPr>
          <p:spPr>
            <a:xfrm>
              <a:off x="7189644" y="3098859"/>
              <a:ext cx="951477"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77C0"/>
                  </a:solidFill>
                  <a:latin typeface="Avenir LT Std 65 Medium"/>
                  <a:cs typeface="Avenir LT Std 65 Medium"/>
                </a:rPr>
                <a:t>1993</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Eröffnung</a:t>
              </a:r>
              <a:r>
                <a:rPr sz="550" spc="20"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2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ersten </a:t>
              </a:r>
              <a:r>
                <a:rPr sz="550" dirty="0">
                  <a:solidFill>
                    <a:srgbClr val="FFFFFF"/>
                  </a:solidFill>
                  <a:latin typeface="Avenir LT Std 55 Roman"/>
                  <a:cs typeface="Avenir LT Std 55 Roman"/>
                </a:rPr>
                <a:t>Niederlassung</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in</a:t>
              </a:r>
              <a:r>
                <a:rPr sz="550" spc="4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München, </a:t>
              </a:r>
              <a:r>
                <a:rPr sz="550" dirty="0">
                  <a:solidFill>
                    <a:srgbClr val="FFFFFF"/>
                  </a:solidFill>
                  <a:latin typeface="Avenir LT Std 55 Roman"/>
                  <a:cs typeface="Avenir LT Std 55 Roman"/>
                </a:rPr>
                <a:t>der</a:t>
              </a:r>
              <a:r>
                <a:rPr sz="550" spc="60" dirty="0">
                  <a:solidFill>
                    <a:srgbClr val="FFFFFF"/>
                  </a:solidFill>
                  <a:latin typeface="Avenir LT Std 55 Roman"/>
                  <a:cs typeface="Avenir LT Std 55 Roman"/>
                </a:rPr>
                <a:t> </a:t>
              </a:r>
              <a:r>
                <a:rPr sz="550" dirty="0">
                  <a:solidFill>
                    <a:srgbClr val="FFFFFF"/>
                  </a:solidFill>
                  <a:latin typeface="Avenir LT Std 55 Roman"/>
                  <a:cs typeface="Avenir LT Std 55 Roman"/>
                </a:rPr>
                <a:t>„m+p</a:t>
              </a:r>
              <a:r>
                <a:rPr sz="550" spc="60" dirty="0">
                  <a:solidFill>
                    <a:srgbClr val="FFFFFF"/>
                  </a:solidFill>
                  <a:latin typeface="Avenir LT Std 55 Roman"/>
                  <a:cs typeface="Avenir LT Std 55 Roman"/>
                </a:rPr>
                <a:t> </a:t>
              </a:r>
              <a:r>
                <a:rPr sz="550" dirty="0">
                  <a:solidFill>
                    <a:srgbClr val="FFFFFF"/>
                  </a:solidFill>
                  <a:latin typeface="Avenir LT Std 55 Roman"/>
                  <a:cs typeface="Avenir LT Std 55 Roman"/>
                </a:rPr>
                <a:t>consulting</a:t>
              </a:r>
              <a:r>
                <a:rPr sz="550" spc="65" dirty="0">
                  <a:solidFill>
                    <a:srgbClr val="FFFFFF"/>
                  </a:solidFill>
                  <a:latin typeface="Avenir LT Std 55 Roman"/>
                  <a:cs typeface="Avenir LT Std 55 Roman"/>
                </a:rPr>
                <a:t> </a:t>
              </a:r>
              <a:r>
                <a:rPr sz="550" spc="-20" dirty="0">
                  <a:solidFill>
                    <a:srgbClr val="FFFFFF"/>
                  </a:solidFill>
                  <a:latin typeface="Avenir LT Std 55 Roman"/>
                  <a:cs typeface="Avenir LT Std 55 Roman"/>
                </a:rPr>
                <a:t>Süd“</a:t>
              </a:r>
              <a:endParaRPr sz="550">
                <a:latin typeface="Avenir LT Std 55 Roman"/>
                <a:cs typeface="Avenir LT Std 55 Roman"/>
              </a:endParaRPr>
            </a:p>
          </p:txBody>
        </p:sp>
        <p:sp>
          <p:nvSpPr>
            <p:cNvPr id="223" name="object 12">
              <a:extLst>
                <a:ext uri="{FF2B5EF4-FFF2-40B4-BE49-F238E27FC236}">
                  <a16:creationId xmlns:a16="http://schemas.microsoft.com/office/drawing/2014/main" id="{84C6E83D-8E38-15CC-0E67-50178CAB5E98}"/>
                </a:ext>
              </a:extLst>
            </p:cNvPr>
            <p:cNvSpPr txBox="1"/>
            <p:nvPr/>
          </p:nvSpPr>
          <p:spPr>
            <a:xfrm>
              <a:off x="6340342" y="3780751"/>
              <a:ext cx="965669" cy="473315"/>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1996</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Beteiligung</a:t>
              </a:r>
              <a:r>
                <a:rPr sz="550" spc="80"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8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Apleona </a:t>
              </a:r>
              <a:r>
                <a:rPr sz="550" dirty="0">
                  <a:solidFill>
                    <a:srgbClr val="FFFFFF"/>
                  </a:solidFill>
                  <a:latin typeface="Avenir LT Std 55 Roman"/>
                  <a:cs typeface="Avenir LT Std 55 Roman"/>
                </a:rPr>
                <a:t>(ehem.</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Philipp</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Holzmann</a:t>
              </a:r>
              <a:r>
                <a:rPr sz="550" spc="45"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AG, </a:t>
              </a:r>
              <a:r>
                <a:rPr sz="550" dirty="0">
                  <a:solidFill>
                    <a:srgbClr val="FFFFFF"/>
                  </a:solidFill>
                  <a:latin typeface="Avenir LT Std 55 Roman"/>
                  <a:cs typeface="Avenir LT Std 55 Roman"/>
                </a:rPr>
                <a:t>später</a:t>
              </a:r>
              <a:r>
                <a:rPr sz="550" spc="50" dirty="0">
                  <a:solidFill>
                    <a:srgbClr val="FFFFFF"/>
                  </a:solidFill>
                  <a:latin typeface="Avenir LT Std 55 Roman"/>
                  <a:cs typeface="Avenir LT Std 55 Roman"/>
                </a:rPr>
                <a:t> </a:t>
              </a:r>
              <a:r>
                <a:rPr sz="550" dirty="0">
                  <a:solidFill>
                    <a:srgbClr val="FFFFFF"/>
                  </a:solidFill>
                  <a:latin typeface="Avenir LT Std 55 Roman"/>
                  <a:cs typeface="Avenir LT Std 55 Roman"/>
                </a:rPr>
                <a:t>Bilfinger</a:t>
              </a:r>
              <a:r>
                <a:rPr sz="550" spc="50" dirty="0">
                  <a:solidFill>
                    <a:srgbClr val="FFFFFF"/>
                  </a:solidFill>
                  <a:latin typeface="Avenir LT Std 55 Roman"/>
                  <a:cs typeface="Avenir LT Std 55 Roman"/>
                </a:rPr>
                <a:t> </a:t>
              </a:r>
              <a:r>
                <a:rPr sz="550" dirty="0">
                  <a:solidFill>
                    <a:srgbClr val="FFFFFF"/>
                  </a:solidFill>
                  <a:latin typeface="Avenir LT Std 55 Roman"/>
                  <a:cs typeface="Avenir LT Std 55 Roman"/>
                </a:rPr>
                <a:t>Berger</a:t>
              </a:r>
              <a:r>
                <a:rPr sz="550" spc="50" dirty="0">
                  <a:solidFill>
                    <a:srgbClr val="FFFFFF"/>
                  </a:solidFill>
                  <a:latin typeface="Avenir LT Std 55 Roman"/>
                  <a:cs typeface="Avenir LT Std 55 Roman"/>
                </a:rPr>
                <a:t> </a:t>
              </a:r>
              <a:r>
                <a:rPr sz="550" dirty="0">
                  <a:solidFill>
                    <a:srgbClr val="FFFFFF"/>
                  </a:solidFill>
                  <a:latin typeface="Avenir LT Std 55 Roman"/>
                  <a:cs typeface="Avenir LT Std 55 Roman"/>
                </a:rPr>
                <a:t>HS</a:t>
              </a:r>
              <a:r>
                <a:rPr sz="550" spc="50"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FM) </a:t>
              </a:r>
              <a:r>
                <a:rPr sz="550" dirty="0">
                  <a:solidFill>
                    <a:srgbClr val="FFFFFF"/>
                  </a:solidFill>
                  <a:latin typeface="Avenir LT Std 55 Roman"/>
                  <a:cs typeface="Avenir LT Std 55 Roman"/>
                </a:rPr>
                <a:t>an</a:t>
              </a:r>
              <a:r>
                <a:rPr sz="550" spc="25"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30" dirty="0">
                  <a:solidFill>
                    <a:srgbClr val="FFFFFF"/>
                  </a:solidFill>
                  <a:latin typeface="Avenir LT Std 55 Roman"/>
                  <a:cs typeface="Avenir LT Std 55 Roman"/>
                </a:rPr>
                <a:t> </a:t>
              </a:r>
              <a:r>
                <a:rPr sz="550" dirty="0">
                  <a:solidFill>
                    <a:srgbClr val="FFFFFF"/>
                  </a:solidFill>
                  <a:latin typeface="Avenir LT Std 55 Roman"/>
                  <a:cs typeface="Avenir LT Std 55 Roman"/>
                </a:rPr>
                <a:t>M&amp;P</a:t>
              </a:r>
              <a:r>
                <a:rPr sz="550" spc="3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Gruppe</a:t>
              </a:r>
              <a:endParaRPr sz="550">
                <a:latin typeface="Avenir LT Std 55 Roman"/>
                <a:cs typeface="Avenir LT Std 55 Roman"/>
              </a:endParaRPr>
            </a:p>
          </p:txBody>
        </p:sp>
        <p:sp>
          <p:nvSpPr>
            <p:cNvPr id="224" name="object 13">
              <a:extLst>
                <a:ext uri="{FF2B5EF4-FFF2-40B4-BE49-F238E27FC236}">
                  <a16:creationId xmlns:a16="http://schemas.microsoft.com/office/drawing/2014/main" id="{B923C9A5-D4EA-2BB1-1D0C-C31C7184BDD0}"/>
                </a:ext>
              </a:extLst>
            </p:cNvPr>
            <p:cNvSpPr txBox="1"/>
            <p:nvPr/>
          </p:nvSpPr>
          <p:spPr>
            <a:xfrm>
              <a:off x="5977721" y="3098859"/>
              <a:ext cx="940725"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1999</a:t>
              </a:r>
              <a:endParaRPr>
                <a:latin typeface="Avenir LT Std 65 Medium"/>
                <a:cs typeface="Avenir LT Std 65 Medium"/>
              </a:endParaRPr>
            </a:p>
            <a:p>
              <a:pPr marL="12700" marR="260985">
                <a:spcBef>
                  <a:spcPts val="5"/>
                </a:spcBef>
              </a:pPr>
              <a:r>
                <a:rPr sz="550" dirty="0">
                  <a:solidFill>
                    <a:srgbClr val="FFFFFF"/>
                  </a:solidFill>
                  <a:latin typeface="Avenir LT Std 55 Roman"/>
                  <a:cs typeface="Avenir LT Std 55 Roman"/>
                </a:rPr>
                <a:t>Gründung</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des</a:t>
              </a:r>
              <a:r>
                <a:rPr sz="550" spc="50"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IT- </a:t>
              </a:r>
              <a:r>
                <a:rPr sz="550" spc="-10" dirty="0">
                  <a:solidFill>
                    <a:srgbClr val="FFFFFF"/>
                  </a:solidFill>
                  <a:latin typeface="Avenir LT Std 55 Roman"/>
                  <a:cs typeface="Avenir LT Std 55 Roman"/>
                </a:rPr>
                <a:t>Tochterunternehmens</a:t>
              </a:r>
              <a:endParaRPr sz="550">
                <a:latin typeface="Avenir LT Std 55 Roman"/>
                <a:cs typeface="Avenir LT Std 55 Roman"/>
              </a:endParaRPr>
            </a:p>
            <a:p>
              <a:pPr marL="12700">
                <a:spcBef>
                  <a:spcPts val="55"/>
                </a:spcBef>
              </a:pPr>
              <a:r>
                <a:rPr sz="550" dirty="0">
                  <a:solidFill>
                    <a:srgbClr val="FFFFFF"/>
                  </a:solidFill>
                  <a:latin typeface="Avenir LT Std 55 Roman"/>
                  <a:cs typeface="Avenir LT Std 55 Roman"/>
                </a:rPr>
                <a:t>„m+p</a:t>
              </a:r>
              <a:r>
                <a:rPr sz="550" spc="60" dirty="0">
                  <a:solidFill>
                    <a:srgbClr val="FFFFFF"/>
                  </a:solidFill>
                  <a:latin typeface="Avenir LT Std 55 Roman"/>
                  <a:cs typeface="Avenir LT Std 55 Roman"/>
                </a:rPr>
                <a:t> </a:t>
              </a:r>
              <a:r>
                <a:rPr sz="550" dirty="0">
                  <a:solidFill>
                    <a:srgbClr val="FFFFFF"/>
                  </a:solidFill>
                  <a:latin typeface="Avenir LT Std 55 Roman"/>
                  <a:cs typeface="Avenir LT Std 55 Roman"/>
                </a:rPr>
                <a:t>business</a:t>
              </a:r>
              <a:r>
                <a:rPr sz="550" spc="6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solutions“</a:t>
              </a:r>
              <a:endParaRPr sz="550">
                <a:latin typeface="Avenir LT Std 55 Roman"/>
                <a:cs typeface="Avenir LT Std 55 Roman"/>
              </a:endParaRPr>
            </a:p>
          </p:txBody>
        </p:sp>
        <p:sp>
          <p:nvSpPr>
            <p:cNvPr id="225" name="object 14">
              <a:extLst>
                <a:ext uri="{FF2B5EF4-FFF2-40B4-BE49-F238E27FC236}">
                  <a16:creationId xmlns:a16="http://schemas.microsoft.com/office/drawing/2014/main" id="{C9F12552-28AB-C5BA-CC41-E841BA1980D3}"/>
                </a:ext>
              </a:extLst>
            </p:cNvPr>
            <p:cNvSpPr txBox="1"/>
            <p:nvPr/>
          </p:nvSpPr>
          <p:spPr>
            <a:xfrm>
              <a:off x="5212570" y="3780751"/>
              <a:ext cx="897677" cy="294223"/>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96BC33"/>
                  </a:solidFill>
                  <a:latin typeface="Avenir LT Std 65 Medium"/>
                  <a:cs typeface="Avenir LT Std 65 Medium"/>
                </a:rPr>
                <a:t>2003</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Gründung</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5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„Savemaxx“ </a:t>
              </a:r>
              <a:r>
                <a:rPr sz="550" dirty="0">
                  <a:solidFill>
                    <a:srgbClr val="FFFFFF"/>
                  </a:solidFill>
                  <a:latin typeface="Avenir LT Std 55 Roman"/>
                  <a:cs typeface="Avenir LT Std 55 Roman"/>
                </a:rPr>
                <a:t>in</a:t>
              </a:r>
              <a:r>
                <a:rPr sz="550" spc="35" dirty="0">
                  <a:solidFill>
                    <a:srgbClr val="FFFFFF"/>
                  </a:solidFill>
                  <a:latin typeface="Avenir LT Std 55 Roman"/>
                  <a:cs typeface="Avenir LT Std 55 Roman"/>
                </a:rPr>
                <a:t> </a:t>
              </a:r>
              <a:r>
                <a:rPr sz="550" dirty="0">
                  <a:solidFill>
                    <a:srgbClr val="FFFFFF"/>
                  </a:solidFill>
                  <a:latin typeface="Avenir LT Std 55 Roman"/>
                  <a:cs typeface="Avenir LT Std 55 Roman"/>
                </a:rPr>
                <a:t>Osnabrück</a:t>
              </a:r>
              <a:r>
                <a:rPr sz="550" spc="3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(Melle)</a:t>
              </a:r>
              <a:endParaRPr sz="550">
                <a:latin typeface="Avenir LT Std 55 Roman"/>
                <a:cs typeface="Avenir LT Std 55 Roman"/>
              </a:endParaRPr>
            </a:p>
          </p:txBody>
        </p:sp>
        <p:sp>
          <p:nvSpPr>
            <p:cNvPr id="226" name="object 15">
              <a:extLst>
                <a:ext uri="{FF2B5EF4-FFF2-40B4-BE49-F238E27FC236}">
                  <a16:creationId xmlns:a16="http://schemas.microsoft.com/office/drawing/2014/main" id="{3E5457B9-7DE2-53E1-8315-F8F66354DA54}"/>
                </a:ext>
              </a:extLst>
            </p:cNvPr>
            <p:cNvSpPr txBox="1"/>
            <p:nvPr/>
          </p:nvSpPr>
          <p:spPr>
            <a:xfrm>
              <a:off x="4791313" y="3098859"/>
              <a:ext cx="775337"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77C0"/>
                  </a:solidFill>
                  <a:latin typeface="Avenir LT Std 65 Medium"/>
                  <a:cs typeface="Avenir LT Std 65 Medium"/>
                </a:rPr>
                <a:t>2006</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Gründung</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50" dirty="0">
                  <a:solidFill>
                    <a:srgbClr val="FFFFFF"/>
                  </a:solidFill>
                  <a:latin typeface="Avenir LT Std 55 Roman"/>
                  <a:cs typeface="Avenir LT Std 55 Roman"/>
                </a:rPr>
                <a:t> </a:t>
              </a:r>
              <a:r>
                <a:rPr sz="550" spc="-20" dirty="0">
                  <a:solidFill>
                    <a:srgbClr val="FFFFFF"/>
                  </a:solidFill>
                  <a:latin typeface="Avenir LT Std 55 Roman"/>
                  <a:cs typeface="Avenir LT Std 55 Roman"/>
                </a:rPr>
                <a:t>„m+p </a:t>
              </a:r>
              <a:r>
                <a:rPr sz="550" dirty="0">
                  <a:solidFill>
                    <a:srgbClr val="FFFFFF"/>
                  </a:solidFill>
                  <a:latin typeface="Avenir LT Std 55 Roman"/>
                  <a:cs typeface="Avenir LT Std 55 Roman"/>
                </a:rPr>
                <a:t>consulting</a:t>
              </a:r>
              <a:r>
                <a:rPr sz="550" spc="11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West“</a:t>
              </a:r>
              <a:endParaRPr sz="550">
                <a:latin typeface="Avenir LT Std 55 Roman"/>
                <a:cs typeface="Avenir LT Std 55 Roman"/>
              </a:endParaRPr>
            </a:p>
            <a:p>
              <a:pPr marL="12700">
                <a:spcBef>
                  <a:spcPts val="55"/>
                </a:spcBef>
              </a:pPr>
              <a:r>
                <a:rPr sz="550" dirty="0">
                  <a:solidFill>
                    <a:srgbClr val="FFFFFF"/>
                  </a:solidFill>
                  <a:latin typeface="Avenir LT Std 55 Roman"/>
                  <a:cs typeface="Avenir LT Std 55 Roman"/>
                </a:rPr>
                <a:t>in</a:t>
              </a:r>
              <a:r>
                <a:rPr sz="550" spc="1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Düsseldorf</a:t>
              </a:r>
              <a:endParaRPr sz="550">
                <a:latin typeface="Avenir LT Std 55 Roman"/>
                <a:cs typeface="Avenir LT Std 55 Roman"/>
              </a:endParaRPr>
            </a:p>
          </p:txBody>
        </p:sp>
        <p:sp>
          <p:nvSpPr>
            <p:cNvPr id="227" name="object 16">
              <a:extLst>
                <a:ext uri="{FF2B5EF4-FFF2-40B4-BE49-F238E27FC236}">
                  <a16:creationId xmlns:a16="http://schemas.microsoft.com/office/drawing/2014/main" id="{10062E73-15E6-8A63-0315-A87DFDD9F9F8}"/>
                </a:ext>
              </a:extLst>
            </p:cNvPr>
            <p:cNvSpPr txBox="1"/>
            <p:nvPr/>
          </p:nvSpPr>
          <p:spPr>
            <a:xfrm>
              <a:off x="4153543" y="3780751"/>
              <a:ext cx="832235" cy="383769"/>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2007</a:t>
              </a:r>
              <a:br>
                <a:rPr lang="de-DE" b="1" spc="-20" dirty="0">
                  <a:solidFill>
                    <a:srgbClr val="00B2D5"/>
                  </a:solidFill>
                  <a:latin typeface="Avenir LT Std 65 Medium"/>
                  <a:cs typeface="Avenir LT Std 65 Medium"/>
                </a:rPr>
              </a:br>
              <a:r>
                <a:rPr sz="550" dirty="0">
                  <a:solidFill>
                    <a:srgbClr val="FFFFFF"/>
                  </a:solidFill>
                  <a:latin typeface="Avenir LT Std 55 Roman"/>
                  <a:cs typeface="Avenir LT Std 55 Roman"/>
                </a:rPr>
                <a:t>Beteiligung</a:t>
              </a:r>
              <a:r>
                <a:rPr sz="550" spc="70" dirty="0">
                  <a:solidFill>
                    <a:srgbClr val="FFFFFF"/>
                  </a:solidFill>
                  <a:latin typeface="Avenir LT Std 55 Roman"/>
                  <a:cs typeface="Avenir LT Std 55 Roman"/>
                </a:rPr>
                <a:t> </a:t>
              </a:r>
              <a:r>
                <a:rPr sz="550" dirty="0">
                  <a:solidFill>
                    <a:srgbClr val="FFFFFF"/>
                  </a:solidFill>
                  <a:latin typeface="Avenir LT Std 55 Roman"/>
                  <a:cs typeface="Avenir LT Std 55 Roman"/>
                </a:rPr>
                <a:t>an</a:t>
              </a:r>
              <a:r>
                <a:rPr sz="550" spc="70"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der</a:t>
              </a:r>
              <a:endParaRPr sz="550">
                <a:latin typeface="Avenir LT Std 55 Roman"/>
                <a:cs typeface="Avenir LT Std 55 Roman"/>
              </a:endParaRPr>
            </a:p>
            <a:p>
              <a:pPr marL="12700" marR="31750"/>
              <a:r>
                <a:rPr sz="550" dirty="0">
                  <a:solidFill>
                    <a:srgbClr val="FFFFFF"/>
                  </a:solidFill>
                  <a:latin typeface="Avenir LT Std 55 Roman"/>
                  <a:cs typeface="Avenir LT Std 55 Roman"/>
                </a:rPr>
                <a:t>„ACS</a:t>
              </a:r>
              <a:r>
                <a:rPr sz="550" spc="3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Consulting“ </a:t>
              </a:r>
              <a:r>
                <a:rPr sz="550" dirty="0">
                  <a:solidFill>
                    <a:srgbClr val="FFFFFF"/>
                  </a:solidFill>
                  <a:latin typeface="Avenir LT Std 55 Roman"/>
                  <a:cs typeface="Avenir LT Std 55 Roman"/>
                </a:rPr>
                <a:t>in</a:t>
              </a:r>
              <a:r>
                <a:rPr sz="550" spc="1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Leipzig</a:t>
              </a:r>
              <a:endParaRPr sz="550">
                <a:latin typeface="Avenir LT Std 55 Roman"/>
                <a:cs typeface="Avenir LT Std 55 Roman"/>
              </a:endParaRPr>
            </a:p>
          </p:txBody>
        </p:sp>
        <p:sp>
          <p:nvSpPr>
            <p:cNvPr id="228" name="object 17">
              <a:extLst>
                <a:ext uri="{FF2B5EF4-FFF2-40B4-BE49-F238E27FC236}">
                  <a16:creationId xmlns:a16="http://schemas.microsoft.com/office/drawing/2014/main" id="{DED26248-3AF1-31E9-B3FB-789C645A3F07}"/>
                </a:ext>
              </a:extLst>
            </p:cNvPr>
            <p:cNvSpPr txBox="1"/>
            <p:nvPr/>
          </p:nvSpPr>
          <p:spPr>
            <a:xfrm>
              <a:off x="3459667" y="2919962"/>
              <a:ext cx="1148239" cy="562563"/>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2009</a:t>
              </a:r>
              <a:endParaRPr>
                <a:latin typeface="Avenir LT Std 65 Medium"/>
                <a:cs typeface="Avenir LT Std 65 Medium"/>
              </a:endParaRPr>
            </a:p>
            <a:p>
              <a:pPr marL="12700" marR="111760">
                <a:spcBef>
                  <a:spcPts val="5"/>
                </a:spcBef>
              </a:pPr>
              <a:r>
                <a:rPr sz="550" dirty="0">
                  <a:solidFill>
                    <a:srgbClr val="FFFFFF"/>
                  </a:solidFill>
                  <a:latin typeface="Avenir LT Std 55 Roman"/>
                  <a:cs typeface="Avenir LT Std 55 Roman"/>
                </a:rPr>
                <a:t>Gründung</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50" dirty="0">
                  <a:solidFill>
                    <a:srgbClr val="FFFFFF"/>
                  </a:solidFill>
                  <a:latin typeface="Avenir LT Std 55 Roman"/>
                  <a:cs typeface="Avenir LT Std 55 Roman"/>
                </a:rPr>
                <a:t> </a:t>
              </a:r>
              <a:r>
                <a:rPr sz="550" spc="-20" dirty="0">
                  <a:solidFill>
                    <a:srgbClr val="FFFFFF"/>
                  </a:solidFill>
                  <a:latin typeface="Avenir LT Std 55 Roman"/>
                  <a:cs typeface="Avenir LT Std 55 Roman"/>
                </a:rPr>
                <a:t>„m+p</a:t>
              </a:r>
              <a:br>
                <a:rPr lang="de-DE" sz="550" spc="-20" dirty="0">
                  <a:solidFill>
                    <a:srgbClr val="FFFFFF"/>
                  </a:solidFill>
                  <a:latin typeface="Avenir LT Std 55 Roman"/>
                  <a:cs typeface="Avenir LT Std 55 Roman"/>
                </a:rPr>
              </a:br>
              <a:r>
                <a:rPr sz="550" dirty="0">
                  <a:solidFill>
                    <a:srgbClr val="FFFFFF"/>
                  </a:solidFill>
                  <a:latin typeface="Avenir LT Std 55 Roman"/>
                  <a:cs typeface="Avenir LT Std 55 Roman"/>
                </a:rPr>
                <a:t>consulting</a:t>
              </a:r>
              <a:r>
                <a:rPr sz="550" spc="55" dirty="0">
                  <a:solidFill>
                    <a:srgbClr val="FFFFFF"/>
                  </a:solidFill>
                  <a:latin typeface="Avenir LT Std 55 Roman"/>
                  <a:cs typeface="Avenir LT Std 55 Roman"/>
                </a:rPr>
                <a:t> </a:t>
              </a:r>
              <a:r>
                <a:rPr sz="550" dirty="0">
                  <a:solidFill>
                    <a:srgbClr val="FFFFFF"/>
                  </a:solidFill>
                  <a:latin typeface="Avenir LT Std 55 Roman"/>
                  <a:cs typeface="Avenir LT Std 55 Roman"/>
                </a:rPr>
                <a:t>Hanse“</a:t>
              </a:r>
              <a:r>
                <a:rPr sz="550" spc="55" dirty="0">
                  <a:solidFill>
                    <a:srgbClr val="FFFFFF"/>
                  </a:solidFill>
                  <a:latin typeface="Avenir LT Std 55 Roman"/>
                  <a:cs typeface="Avenir LT Std 55 Roman"/>
                </a:rPr>
                <a:t> </a:t>
              </a:r>
              <a:r>
                <a:rPr sz="550" dirty="0">
                  <a:solidFill>
                    <a:srgbClr val="FFFFFF"/>
                  </a:solidFill>
                  <a:latin typeface="Avenir LT Std 55 Roman"/>
                  <a:cs typeface="Avenir LT Std 55 Roman"/>
                </a:rPr>
                <a:t>in</a:t>
              </a:r>
              <a:r>
                <a:rPr sz="550" spc="5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Hamburg</a:t>
              </a:r>
              <a:endParaRPr sz="550">
                <a:latin typeface="Avenir LT Std 55 Roman"/>
                <a:cs typeface="Avenir LT Std 55 Roman"/>
              </a:endParaRPr>
            </a:p>
            <a:p>
              <a:pPr marL="12700" marR="5080">
                <a:spcBef>
                  <a:spcPts val="5"/>
                </a:spcBef>
              </a:pPr>
              <a:r>
                <a:rPr sz="550" dirty="0">
                  <a:solidFill>
                    <a:srgbClr val="FFFFFF"/>
                  </a:solidFill>
                  <a:latin typeface="Avenir LT Std 55 Roman"/>
                  <a:cs typeface="Avenir LT Std 55 Roman"/>
                </a:rPr>
                <a:t>und</a:t>
              </a:r>
              <a:r>
                <a:rPr sz="550" spc="55"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60" dirty="0">
                  <a:solidFill>
                    <a:srgbClr val="FFFFFF"/>
                  </a:solidFill>
                  <a:latin typeface="Avenir LT Std 55 Roman"/>
                  <a:cs typeface="Avenir LT Std 55 Roman"/>
                </a:rPr>
                <a:t> </a:t>
              </a:r>
              <a:r>
                <a:rPr sz="550" dirty="0">
                  <a:solidFill>
                    <a:srgbClr val="FFFFFF"/>
                  </a:solidFill>
                  <a:latin typeface="Avenir LT Std 55 Roman"/>
                  <a:cs typeface="Avenir LT Std 55 Roman"/>
                </a:rPr>
                <a:t>„m+p</a:t>
              </a:r>
              <a:r>
                <a:rPr sz="550" spc="55" dirty="0">
                  <a:solidFill>
                    <a:srgbClr val="FFFFFF"/>
                  </a:solidFill>
                  <a:latin typeface="Avenir LT Std 55 Roman"/>
                  <a:cs typeface="Avenir LT Std 55 Roman"/>
                </a:rPr>
                <a:t> </a:t>
              </a:r>
              <a:r>
                <a:rPr sz="550" dirty="0">
                  <a:solidFill>
                    <a:srgbClr val="FFFFFF"/>
                  </a:solidFill>
                  <a:latin typeface="Avenir LT Std 55 Roman"/>
                  <a:cs typeface="Avenir LT Std 55 Roman"/>
                </a:rPr>
                <a:t>consulting</a:t>
              </a:r>
              <a:r>
                <a:rPr sz="550" spc="6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Rhein- </a:t>
              </a:r>
              <a:r>
                <a:rPr sz="550" dirty="0">
                  <a:solidFill>
                    <a:srgbClr val="FFFFFF"/>
                  </a:solidFill>
                  <a:latin typeface="Avenir LT Std 55 Roman"/>
                  <a:cs typeface="Avenir LT Std 55 Roman"/>
                </a:rPr>
                <a:t>Neckar“</a:t>
              </a:r>
              <a:r>
                <a:rPr sz="550" spc="35" dirty="0">
                  <a:solidFill>
                    <a:srgbClr val="FFFFFF"/>
                  </a:solidFill>
                  <a:latin typeface="Avenir LT Std 55 Roman"/>
                  <a:cs typeface="Avenir LT Std 55 Roman"/>
                </a:rPr>
                <a:t> </a:t>
              </a:r>
              <a:r>
                <a:rPr sz="550" dirty="0">
                  <a:solidFill>
                    <a:srgbClr val="FFFFFF"/>
                  </a:solidFill>
                  <a:latin typeface="Avenir LT Std 55 Roman"/>
                  <a:cs typeface="Avenir LT Std 55 Roman"/>
                </a:rPr>
                <a:t>in</a:t>
              </a:r>
              <a:r>
                <a:rPr sz="550" spc="40" dirty="0">
                  <a:solidFill>
                    <a:srgbClr val="FFFFFF"/>
                  </a:solidFill>
                  <a:latin typeface="Avenir LT Std 55 Roman"/>
                  <a:cs typeface="Avenir LT Std 55 Roman"/>
                </a:rPr>
                <a:t> </a:t>
              </a:r>
              <a:r>
                <a:rPr sz="550" dirty="0">
                  <a:solidFill>
                    <a:srgbClr val="FFFFFF"/>
                  </a:solidFill>
                  <a:latin typeface="Avenir LT Std 55 Roman"/>
                  <a:cs typeface="Avenir LT Std 55 Roman"/>
                </a:rPr>
                <a:t>Mannheim</a:t>
              </a:r>
              <a:r>
                <a:rPr sz="550" spc="40" dirty="0">
                  <a:solidFill>
                    <a:srgbClr val="FFFFFF"/>
                  </a:solidFill>
                  <a:latin typeface="Avenir LT Std 55 Roman"/>
                  <a:cs typeface="Avenir LT Std 55 Roman"/>
                </a:rPr>
                <a:t> </a:t>
              </a:r>
              <a:r>
                <a:rPr sz="550" dirty="0">
                  <a:solidFill>
                    <a:srgbClr val="FFFFFF"/>
                  </a:solidFill>
                  <a:latin typeface="Avenir LT Std 55 Roman"/>
                  <a:cs typeface="Avenir LT Std 55 Roman"/>
                </a:rPr>
                <a:t>sowie</a:t>
              </a:r>
              <a:r>
                <a:rPr sz="550" spc="40"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der</a:t>
              </a:r>
              <a:endParaRPr sz="550">
                <a:latin typeface="Avenir LT Std 55 Roman"/>
                <a:cs typeface="Avenir LT Std 55 Roman"/>
              </a:endParaRPr>
            </a:p>
            <a:p>
              <a:pPr marL="12700">
                <a:spcBef>
                  <a:spcPts val="60"/>
                </a:spcBef>
              </a:pPr>
              <a:r>
                <a:rPr sz="550" dirty="0">
                  <a:solidFill>
                    <a:srgbClr val="FFFFFF"/>
                  </a:solidFill>
                  <a:latin typeface="Avenir LT Std 55 Roman"/>
                  <a:cs typeface="Avenir LT Std 55 Roman"/>
                </a:rPr>
                <a:t>„m+p</a:t>
              </a:r>
              <a:r>
                <a:rPr sz="550" spc="3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academy“</a:t>
              </a:r>
              <a:endParaRPr sz="550">
                <a:latin typeface="Avenir LT Std 55 Roman"/>
                <a:cs typeface="Avenir LT Std 55 Roman"/>
              </a:endParaRPr>
            </a:p>
          </p:txBody>
        </p:sp>
        <p:sp>
          <p:nvSpPr>
            <p:cNvPr id="229" name="object 18">
              <a:extLst>
                <a:ext uri="{FF2B5EF4-FFF2-40B4-BE49-F238E27FC236}">
                  <a16:creationId xmlns:a16="http://schemas.microsoft.com/office/drawing/2014/main" id="{095C77A5-534F-0DB6-595F-2CA9B38644D1}"/>
                </a:ext>
              </a:extLst>
            </p:cNvPr>
            <p:cNvSpPr txBox="1"/>
            <p:nvPr/>
          </p:nvSpPr>
          <p:spPr>
            <a:xfrm>
              <a:off x="3075485" y="3780751"/>
              <a:ext cx="807411" cy="294223"/>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2010</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Erwerb</a:t>
              </a:r>
              <a:r>
                <a:rPr sz="550" spc="40"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4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„haveldata“ </a:t>
              </a:r>
              <a:r>
                <a:rPr sz="550" dirty="0">
                  <a:solidFill>
                    <a:srgbClr val="FFFFFF"/>
                  </a:solidFill>
                  <a:latin typeface="Avenir LT Std 55 Roman"/>
                  <a:cs typeface="Avenir LT Std 55 Roman"/>
                </a:rPr>
                <a:t>in</a:t>
              </a:r>
              <a:r>
                <a:rPr sz="550" spc="1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Brandenburg</a:t>
              </a:r>
              <a:endParaRPr sz="550">
                <a:latin typeface="Avenir LT Std 55 Roman"/>
                <a:cs typeface="Avenir LT Std 55 Roman"/>
              </a:endParaRPr>
            </a:p>
          </p:txBody>
        </p:sp>
        <p:sp>
          <p:nvSpPr>
            <p:cNvPr id="230" name="object 19">
              <a:extLst>
                <a:ext uri="{FF2B5EF4-FFF2-40B4-BE49-F238E27FC236}">
                  <a16:creationId xmlns:a16="http://schemas.microsoft.com/office/drawing/2014/main" id="{D2E21000-B6C0-A0EB-14DB-F8E7660A7276}"/>
                </a:ext>
              </a:extLst>
            </p:cNvPr>
            <p:cNvSpPr txBox="1"/>
            <p:nvPr/>
          </p:nvSpPr>
          <p:spPr>
            <a:xfrm>
              <a:off x="2225543" y="3098859"/>
              <a:ext cx="869280"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96BC33"/>
                  </a:solidFill>
                  <a:latin typeface="Avenir LT Std 65 Medium"/>
                  <a:cs typeface="Avenir LT Std 65 Medium"/>
                </a:rPr>
                <a:t>2011</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Joint</a:t>
              </a:r>
              <a:r>
                <a:rPr sz="550" spc="10" dirty="0">
                  <a:solidFill>
                    <a:srgbClr val="FFFFFF"/>
                  </a:solidFill>
                  <a:latin typeface="Avenir LT Std 55 Roman"/>
                  <a:cs typeface="Avenir LT Std 55 Roman"/>
                </a:rPr>
                <a:t> </a:t>
              </a:r>
              <a:r>
                <a:rPr sz="550" dirty="0">
                  <a:solidFill>
                    <a:srgbClr val="FFFFFF"/>
                  </a:solidFill>
                  <a:latin typeface="Avenir LT Std 55 Roman"/>
                  <a:cs typeface="Avenir LT Std 55 Roman"/>
                </a:rPr>
                <a:t>Venture</a:t>
              </a:r>
              <a:r>
                <a:rPr sz="550" spc="1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„Savemaxx </a:t>
              </a:r>
              <a:r>
                <a:rPr sz="550" dirty="0">
                  <a:solidFill>
                    <a:srgbClr val="FFFFFF"/>
                  </a:solidFill>
                  <a:latin typeface="Avenir LT Std 55 Roman"/>
                  <a:cs typeface="Avenir LT Std 55 Roman"/>
                </a:rPr>
                <a:t>Contracting“</a:t>
              </a:r>
              <a:r>
                <a:rPr sz="550" spc="55" dirty="0">
                  <a:solidFill>
                    <a:srgbClr val="FFFFFF"/>
                  </a:solidFill>
                  <a:latin typeface="Avenir LT Std 55 Roman"/>
                  <a:cs typeface="Avenir LT Std 55 Roman"/>
                </a:rPr>
                <a:t> </a:t>
              </a:r>
              <a:r>
                <a:rPr sz="550" dirty="0">
                  <a:solidFill>
                    <a:srgbClr val="FFFFFF"/>
                  </a:solidFill>
                  <a:latin typeface="Avenir LT Std 55 Roman"/>
                  <a:cs typeface="Avenir LT Std 55 Roman"/>
                </a:rPr>
                <a:t>mit</a:t>
              </a:r>
              <a:r>
                <a:rPr sz="550" spc="5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Apleona </a:t>
              </a:r>
              <a:r>
                <a:rPr sz="550" dirty="0">
                  <a:solidFill>
                    <a:srgbClr val="FFFFFF"/>
                  </a:solidFill>
                  <a:latin typeface="Avenir LT Std 55 Roman"/>
                  <a:cs typeface="Avenir LT Std 55 Roman"/>
                </a:rPr>
                <a:t>für</a:t>
              </a:r>
              <a:r>
                <a:rPr sz="550" spc="3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Energieeffizienzprojekte</a:t>
              </a:r>
              <a:endParaRPr sz="550">
                <a:latin typeface="Avenir LT Std 55 Roman"/>
                <a:cs typeface="Avenir LT Std 55 Roman"/>
              </a:endParaRPr>
            </a:p>
          </p:txBody>
        </p:sp>
        <p:sp>
          <p:nvSpPr>
            <p:cNvPr id="231" name="object 20">
              <a:extLst>
                <a:ext uri="{FF2B5EF4-FFF2-40B4-BE49-F238E27FC236}">
                  <a16:creationId xmlns:a16="http://schemas.microsoft.com/office/drawing/2014/main" id="{787C16D2-2B0D-D7E4-9808-624ED246EAC5}"/>
                </a:ext>
              </a:extLst>
            </p:cNvPr>
            <p:cNvSpPr txBox="1"/>
            <p:nvPr/>
          </p:nvSpPr>
          <p:spPr>
            <a:xfrm>
              <a:off x="1981564" y="3780751"/>
              <a:ext cx="709526" cy="294223"/>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2012</a:t>
              </a:r>
              <a:br>
                <a:rPr lang="de-DE" b="1" spc="-20" dirty="0">
                  <a:solidFill>
                    <a:srgbClr val="00B2D5"/>
                  </a:solidFill>
                  <a:latin typeface="Avenir LT Std 65 Medium"/>
                  <a:cs typeface="Avenir LT Std 65 Medium"/>
                </a:rPr>
              </a:br>
              <a:r>
                <a:rPr sz="550" dirty="0">
                  <a:solidFill>
                    <a:srgbClr val="FFFFFF"/>
                  </a:solidFill>
                  <a:latin typeface="Avenir LT Std 55 Roman"/>
                  <a:cs typeface="Avenir LT Std 55 Roman"/>
                </a:rPr>
                <a:t>Beteiligung</a:t>
              </a:r>
              <a:r>
                <a:rPr sz="550" spc="70" dirty="0">
                  <a:solidFill>
                    <a:srgbClr val="FFFFFF"/>
                  </a:solidFill>
                  <a:latin typeface="Avenir LT Std 55 Roman"/>
                  <a:cs typeface="Avenir LT Std 55 Roman"/>
                </a:rPr>
                <a:t> </a:t>
              </a:r>
              <a:r>
                <a:rPr sz="550" dirty="0">
                  <a:solidFill>
                    <a:srgbClr val="FFFFFF"/>
                  </a:solidFill>
                  <a:latin typeface="Avenir LT Std 55 Roman"/>
                  <a:cs typeface="Avenir LT Std 55 Roman"/>
                </a:rPr>
                <a:t>an</a:t>
              </a:r>
              <a:r>
                <a:rPr sz="550" spc="70"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der</a:t>
              </a:r>
              <a:br>
                <a:rPr lang="de-DE" sz="550" spc="-25" dirty="0">
                  <a:solidFill>
                    <a:srgbClr val="FFFFFF"/>
                  </a:solidFill>
                  <a:latin typeface="Avenir LT Std 55 Roman"/>
                  <a:cs typeface="Avenir LT Std 55 Roman"/>
                </a:rPr>
              </a:br>
              <a:r>
                <a:rPr sz="550" dirty="0">
                  <a:solidFill>
                    <a:srgbClr val="FFFFFF"/>
                  </a:solidFill>
                  <a:latin typeface="Avenir LT Std 55 Roman"/>
                  <a:cs typeface="Avenir LT Std 55 Roman"/>
                </a:rPr>
                <a:t>„BEGIS“</a:t>
              </a:r>
              <a:r>
                <a:rPr sz="550" spc="30" dirty="0">
                  <a:solidFill>
                    <a:srgbClr val="FFFFFF"/>
                  </a:solidFill>
                  <a:latin typeface="Avenir LT Std 55 Roman"/>
                  <a:cs typeface="Avenir LT Std 55 Roman"/>
                </a:rPr>
                <a:t> </a:t>
              </a:r>
              <a:r>
                <a:rPr sz="550" dirty="0">
                  <a:solidFill>
                    <a:srgbClr val="FFFFFF"/>
                  </a:solidFill>
                  <a:latin typeface="Avenir LT Std 55 Roman"/>
                  <a:cs typeface="Avenir LT Std 55 Roman"/>
                </a:rPr>
                <a:t>in</a:t>
              </a:r>
              <a:r>
                <a:rPr sz="550" spc="3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Düsseldorf</a:t>
              </a:r>
              <a:endParaRPr sz="550">
                <a:latin typeface="Avenir LT Std 55 Roman"/>
                <a:cs typeface="Avenir LT Std 55 Roman"/>
              </a:endParaRPr>
            </a:p>
          </p:txBody>
        </p:sp>
        <p:sp>
          <p:nvSpPr>
            <p:cNvPr id="232" name="object 21">
              <a:extLst>
                <a:ext uri="{FF2B5EF4-FFF2-40B4-BE49-F238E27FC236}">
                  <a16:creationId xmlns:a16="http://schemas.microsoft.com/office/drawing/2014/main" id="{9DAD1B8E-D939-CAFA-1084-2D88DF1E14C6}"/>
                </a:ext>
              </a:extLst>
            </p:cNvPr>
            <p:cNvSpPr txBox="1"/>
            <p:nvPr/>
          </p:nvSpPr>
          <p:spPr>
            <a:xfrm>
              <a:off x="884330" y="2746922"/>
              <a:ext cx="743017" cy="294223"/>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2014</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Gründung</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50" dirty="0">
                  <a:solidFill>
                    <a:srgbClr val="FFFFFF"/>
                  </a:solidFill>
                  <a:latin typeface="Avenir LT Std 55 Roman"/>
                  <a:cs typeface="Avenir LT Std 55 Roman"/>
                </a:rPr>
                <a:t> </a:t>
              </a:r>
              <a:r>
                <a:rPr sz="550" spc="-20" dirty="0">
                  <a:solidFill>
                    <a:srgbClr val="FFFFFF"/>
                  </a:solidFill>
                  <a:latin typeface="Avenir LT Std 55 Roman"/>
                  <a:cs typeface="Avenir LT Std 55 Roman"/>
                </a:rPr>
                <a:t>„m+p </a:t>
              </a:r>
              <a:r>
                <a:rPr sz="550" dirty="0">
                  <a:solidFill>
                    <a:srgbClr val="FFFFFF"/>
                  </a:solidFill>
                  <a:latin typeface="Avenir LT Std 55 Roman"/>
                  <a:cs typeface="Avenir LT Std 55 Roman"/>
                </a:rPr>
                <a:t>consulting</a:t>
              </a:r>
              <a:r>
                <a:rPr sz="550" spc="11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Stuttgart“</a:t>
              </a:r>
              <a:endParaRPr sz="550">
                <a:latin typeface="Avenir LT Std 55 Roman"/>
                <a:cs typeface="Avenir LT Std 55 Roman"/>
              </a:endParaRPr>
            </a:p>
          </p:txBody>
        </p:sp>
        <p:sp>
          <p:nvSpPr>
            <p:cNvPr id="233" name="object 22">
              <a:extLst>
                <a:ext uri="{FF2B5EF4-FFF2-40B4-BE49-F238E27FC236}">
                  <a16:creationId xmlns:a16="http://schemas.microsoft.com/office/drawing/2014/main" id="{4C3AA96E-4FA9-3855-4648-C4D6A8A2A7E2}"/>
                </a:ext>
              </a:extLst>
            </p:cNvPr>
            <p:cNvSpPr txBox="1"/>
            <p:nvPr/>
          </p:nvSpPr>
          <p:spPr>
            <a:xfrm>
              <a:off x="884331" y="3780751"/>
              <a:ext cx="910335" cy="294223"/>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2014</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Eröffnung</a:t>
              </a:r>
              <a:r>
                <a:rPr sz="550" spc="20"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2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Niederlassung </a:t>
              </a:r>
              <a:r>
                <a:rPr sz="550" dirty="0">
                  <a:solidFill>
                    <a:srgbClr val="FFFFFF"/>
                  </a:solidFill>
                  <a:latin typeface="Avenir LT Std 55 Roman"/>
                  <a:cs typeface="Avenir LT Std 55 Roman"/>
                </a:rPr>
                <a:t>in</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Berlin-</a:t>
              </a:r>
              <a:r>
                <a:rPr sz="550" spc="-10" dirty="0">
                  <a:solidFill>
                    <a:srgbClr val="FFFFFF"/>
                  </a:solidFill>
                  <a:latin typeface="Avenir LT Std 55 Roman"/>
                  <a:cs typeface="Avenir LT Std 55 Roman"/>
                </a:rPr>
                <a:t>Stahnsdorf</a:t>
              </a:r>
              <a:endParaRPr sz="550">
                <a:latin typeface="Avenir LT Std 55 Roman"/>
                <a:cs typeface="Avenir LT Std 55 Roman"/>
              </a:endParaRPr>
            </a:p>
          </p:txBody>
        </p:sp>
        <p:sp>
          <p:nvSpPr>
            <p:cNvPr id="234" name="object 23">
              <a:extLst>
                <a:ext uri="{FF2B5EF4-FFF2-40B4-BE49-F238E27FC236}">
                  <a16:creationId xmlns:a16="http://schemas.microsoft.com/office/drawing/2014/main" id="{B3463908-61F9-E4A1-16AD-BD75C64A84D3}"/>
                </a:ext>
              </a:extLst>
            </p:cNvPr>
            <p:cNvSpPr txBox="1"/>
            <p:nvPr/>
          </p:nvSpPr>
          <p:spPr>
            <a:xfrm>
              <a:off x="884331" y="2129548"/>
              <a:ext cx="820155" cy="383769"/>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2016</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Eröffnung</a:t>
              </a:r>
              <a:r>
                <a:rPr sz="550" spc="5"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der </a:t>
              </a:r>
              <a:r>
                <a:rPr sz="550" dirty="0">
                  <a:solidFill>
                    <a:srgbClr val="FFFFFF"/>
                  </a:solidFill>
                  <a:latin typeface="Avenir LT Std 55 Roman"/>
                  <a:cs typeface="Avenir LT Std 55 Roman"/>
                </a:rPr>
                <a:t>Niederlassungen</a:t>
              </a:r>
              <a:r>
                <a:rPr sz="550" spc="90"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in </a:t>
              </a:r>
              <a:r>
                <a:rPr sz="550" dirty="0">
                  <a:solidFill>
                    <a:srgbClr val="FFFFFF"/>
                  </a:solidFill>
                  <a:latin typeface="Avenir LT Std 55 Roman"/>
                  <a:cs typeface="Avenir LT Std 55 Roman"/>
                </a:rPr>
                <a:t>Dresden</a:t>
              </a:r>
              <a:r>
                <a:rPr sz="550" spc="55" dirty="0">
                  <a:solidFill>
                    <a:srgbClr val="FFFFFF"/>
                  </a:solidFill>
                  <a:latin typeface="Avenir LT Std 55 Roman"/>
                  <a:cs typeface="Avenir LT Std 55 Roman"/>
                </a:rPr>
                <a:t> </a:t>
              </a:r>
              <a:r>
                <a:rPr sz="550" dirty="0">
                  <a:solidFill>
                    <a:srgbClr val="FFFFFF"/>
                  </a:solidFill>
                  <a:latin typeface="Avenir LT Std 55 Roman"/>
                  <a:cs typeface="Avenir LT Std 55 Roman"/>
                </a:rPr>
                <a:t>und</a:t>
              </a:r>
              <a:r>
                <a:rPr sz="550" spc="5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Frankfurt</a:t>
              </a:r>
              <a:endParaRPr sz="550">
                <a:latin typeface="Avenir LT Std 55 Roman"/>
                <a:cs typeface="Avenir LT Std 55 Roman"/>
              </a:endParaRPr>
            </a:p>
          </p:txBody>
        </p:sp>
        <p:sp>
          <p:nvSpPr>
            <p:cNvPr id="235" name="object 24">
              <a:extLst>
                <a:ext uri="{FF2B5EF4-FFF2-40B4-BE49-F238E27FC236}">
                  <a16:creationId xmlns:a16="http://schemas.microsoft.com/office/drawing/2014/main" id="{01BF4EB5-2FE3-E894-408C-15C365A94423}"/>
                </a:ext>
              </a:extLst>
            </p:cNvPr>
            <p:cNvSpPr txBox="1"/>
            <p:nvPr/>
          </p:nvSpPr>
          <p:spPr>
            <a:xfrm>
              <a:off x="1582904" y="1440935"/>
              <a:ext cx="839623"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lnSpc>
                  <a:spcPct val="100000"/>
                </a:lnSpc>
                <a:spcBef>
                  <a:spcPts val="100"/>
                </a:spcBef>
              </a:pPr>
              <a:r>
                <a:rPr b="1" spc="-20" dirty="0">
                  <a:solidFill>
                    <a:srgbClr val="ED9D18"/>
                  </a:solidFill>
                  <a:latin typeface="Avenir LT Std 65 Medium"/>
                  <a:cs typeface="Avenir LT Std 65 Medium"/>
                </a:rPr>
                <a:t>2018</a:t>
              </a:r>
              <a:br>
                <a:rPr lang="de-DE" b="1" spc="-20" dirty="0">
                  <a:solidFill>
                    <a:srgbClr val="ED9D18"/>
                  </a:solidFill>
                  <a:latin typeface="Avenir LT Std 65 Medium"/>
                  <a:cs typeface="Avenir LT Std 65 Medium"/>
                </a:rPr>
              </a:br>
              <a:r>
                <a:rPr sz="550" dirty="0">
                  <a:solidFill>
                    <a:srgbClr val="FFFFFF"/>
                  </a:solidFill>
                  <a:latin typeface="Avenir LT Std 55 Roman"/>
                  <a:cs typeface="Avenir LT Std 55 Roman"/>
                </a:rPr>
                <a:t>Gründung</a:t>
              </a:r>
              <a:r>
                <a:rPr sz="550" spc="55"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der</a:t>
              </a:r>
              <a:endParaRPr sz="550">
                <a:latin typeface="Avenir LT Std 55 Roman"/>
                <a:cs typeface="Avenir LT Std 55 Roman"/>
              </a:endParaRPr>
            </a:p>
            <a:p>
              <a:pPr marL="12700" marR="5080">
                <a:lnSpc>
                  <a:spcPct val="108900"/>
                </a:lnSpc>
              </a:pPr>
              <a:r>
                <a:rPr sz="550" dirty="0">
                  <a:solidFill>
                    <a:srgbClr val="FFFFFF"/>
                  </a:solidFill>
                  <a:latin typeface="Avenir LT Std 55 Roman"/>
                  <a:cs typeface="Avenir LT Std 55 Roman"/>
                </a:rPr>
                <a:t>„M&amp;P</a:t>
              </a:r>
              <a:r>
                <a:rPr sz="550" spc="3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Magdeburg“ </a:t>
              </a:r>
              <a:r>
                <a:rPr sz="550" dirty="0">
                  <a:solidFill>
                    <a:srgbClr val="FFFFFF"/>
                  </a:solidFill>
                  <a:latin typeface="Avenir LT Std 55 Roman"/>
                  <a:cs typeface="Avenir LT Std 55 Roman"/>
                </a:rPr>
                <a:t>und</a:t>
              </a:r>
              <a:r>
                <a:rPr sz="550" spc="40" dirty="0">
                  <a:solidFill>
                    <a:srgbClr val="FFFFFF"/>
                  </a:solidFill>
                  <a:latin typeface="Avenir LT Std 55 Roman"/>
                  <a:cs typeface="Avenir LT Std 55 Roman"/>
                </a:rPr>
                <a:t> </a:t>
              </a:r>
              <a:r>
                <a:rPr sz="550" dirty="0">
                  <a:solidFill>
                    <a:srgbClr val="FFFFFF"/>
                  </a:solidFill>
                  <a:latin typeface="Avenir LT Std 55 Roman"/>
                  <a:cs typeface="Avenir LT Std 55 Roman"/>
                </a:rPr>
                <a:t>„M&amp;P</a:t>
              </a:r>
              <a:r>
                <a:rPr sz="550" spc="4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Essen“</a:t>
              </a:r>
              <a:endParaRPr sz="550">
                <a:latin typeface="Avenir LT Std 55 Roman"/>
                <a:cs typeface="Avenir LT Std 55 Roman"/>
              </a:endParaRPr>
            </a:p>
          </p:txBody>
        </p:sp>
        <p:sp>
          <p:nvSpPr>
            <p:cNvPr id="236" name="object 25">
              <a:extLst>
                <a:ext uri="{FF2B5EF4-FFF2-40B4-BE49-F238E27FC236}">
                  <a16:creationId xmlns:a16="http://schemas.microsoft.com/office/drawing/2014/main" id="{ABE666DA-CED0-55A8-C87A-9626B11CE066}"/>
                </a:ext>
              </a:extLst>
            </p:cNvPr>
            <p:cNvSpPr txBox="1"/>
            <p:nvPr/>
          </p:nvSpPr>
          <p:spPr>
            <a:xfrm>
              <a:off x="2225542" y="2129548"/>
              <a:ext cx="988203" cy="383769"/>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2018</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Joint</a:t>
              </a:r>
              <a:r>
                <a:rPr sz="550" spc="20" dirty="0">
                  <a:solidFill>
                    <a:srgbClr val="FFFFFF"/>
                  </a:solidFill>
                  <a:latin typeface="Avenir LT Std 55 Roman"/>
                  <a:cs typeface="Avenir LT Std 55 Roman"/>
                </a:rPr>
                <a:t> </a:t>
              </a:r>
              <a:r>
                <a:rPr sz="550" dirty="0">
                  <a:solidFill>
                    <a:srgbClr val="FFFFFF"/>
                  </a:solidFill>
                  <a:latin typeface="Avenir LT Std 55 Roman"/>
                  <a:cs typeface="Avenir LT Std 55 Roman"/>
                </a:rPr>
                <a:t>Venture</a:t>
              </a:r>
              <a:r>
                <a:rPr sz="550" spc="20" dirty="0">
                  <a:solidFill>
                    <a:srgbClr val="FFFFFF"/>
                  </a:solidFill>
                  <a:latin typeface="Avenir LT Std 55 Roman"/>
                  <a:cs typeface="Avenir LT Std 55 Roman"/>
                </a:rPr>
                <a:t> </a:t>
              </a:r>
              <a:r>
                <a:rPr sz="550" dirty="0">
                  <a:solidFill>
                    <a:srgbClr val="FFFFFF"/>
                  </a:solidFill>
                  <a:latin typeface="Avenir LT Std 55 Roman"/>
                  <a:cs typeface="Avenir LT Std 55 Roman"/>
                </a:rPr>
                <a:t>„TGA</a:t>
              </a:r>
              <a:r>
                <a:rPr sz="550" spc="25" dirty="0">
                  <a:solidFill>
                    <a:srgbClr val="FFFFFF"/>
                  </a:solidFill>
                  <a:latin typeface="Avenir LT Std 55 Roman"/>
                  <a:cs typeface="Avenir LT Std 55 Roman"/>
                </a:rPr>
                <a:t> </a:t>
              </a:r>
              <a:r>
                <a:rPr sz="550" dirty="0">
                  <a:solidFill>
                    <a:srgbClr val="FFFFFF"/>
                  </a:solidFill>
                  <a:latin typeface="Avenir LT Std 55 Roman"/>
                  <a:cs typeface="Avenir LT Std 55 Roman"/>
                </a:rPr>
                <a:t>360°“</a:t>
              </a:r>
              <a:r>
                <a:rPr sz="550" spc="20"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mit </a:t>
              </a:r>
              <a:r>
                <a:rPr sz="550" dirty="0">
                  <a:solidFill>
                    <a:srgbClr val="FFFFFF"/>
                  </a:solidFill>
                  <a:latin typeface="Avenir LT Std 55 Roman"/>
                  <a:cs typeface="Avenir LT Std 55 Roman"/>
                </a:rPr>
                <a:t>IB</a:t>
              </a:r>
              <a:r>
                <a:rPr sz="550" spc="60" dirty="0">
                  <a:solidFill>
                    <a:srgbClr val="FFFFFF"/>
                  </a:solidFill>
                  <a:latin typeface="Avenir LT Std 55 Roman"/>
                  <a:cs typeface="Avenir LT Std 55 Roman"/>
                </a:rPr>
                <a:t> </a:t>
              </a:r>
              <a:r>
                <a:rPr sz="550" dirty="0">
                  <a:solidFill>
                    <a:srgbClr val="FFFFFF"/>
                  </a:solidFill>
                  <a:latin typeface="Avenir LT Std 55 Roman"/>
                  <a:cs typeface="Avenir LT Std 55 Roman"/>
                </a:rPr>
                <a:t>Hornig</a:t>
              </a:r>
              <a:r>
                <a:rPr sz="550" spc="60" dirty="0">
                  <a:solidFill>
                    <a:srgbClr val="FFFFFF"/>
                  </a:solidFill>
                  <a:latin typeface="Avenir LT Std 55 Roman"/>
                  <a:cs typeface="Avenir LT Std 55 Roman"/>
                </a:rPr>
                <a:t> </a:t>
              </a:r>
              <a:r>
                <a:rPr sz="550" dirty="0">
                  <a:solidFill>
                    <a:srgbClr val="FFFFFF"/>
                  </a:solidFill>
                  <a:latin typeface="Avenir LT Std 55 Roman"/>
                  <a:cs typeface="Avenir LT Std 55 Roman"/>
                </a:rPr>
                <a:t>zur</a:t>
              </a:r>
              <a:r>
                <a:rPr sz="550" spc="60" dirty="0">
                  <a:solidFill>
                    <a:srgbClr val="FFFFFF"/>
                  </a:solidFill>
                  <a:latin typeface="Avenir LT Std 55 Roman"/>
                  <a:cs typeface="Avenir LT Std 55 Roman"/>
                </a:rPr>
                <a:t> </a:t>
              </a:r>
              <a:r>
                <a:rPr sz="550" dirty="0">
                  <a:solidFill>
                    <a:srgbClr val="FFFFFF"/>
                  </a:solidFill>
                  <a:latin typeface="Avenir LT Std 55 Roman"/>
                  <a:cs typeface="Avenir LT Std 55 Roman"/>
                </a:rPr>
                <a:t>Erweiterung</a:t>
              </a:r>
              <a:r>
                <a:rPr sz="550" spc="60"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der </a:t>
              </a:r>
              <a:r>
                <a:rPr sz="550" spc="-10" dirty="0">
                  <a:solidFill>
                    <a:srgbClr val="FFFFFF"/>
                  </a:solidFill>
                  <a:latin typeface="Avenir LT Std 55 Roman"/>
                  <a:cs typeface="Avenir LT Std 55 Roman"/>
                </a:rPr>
                <a:t>Generalplanungskompetenz</a:t>
              </a:r>
              <a:endParaRPr sz="550">
                <a:latin typeface="Avenir LT Std 55 Roman"/>
                <a:cs typeface="Avenir LT Std 55 Roman"/>
              </a:endParaRPr>
            </a:p>
          </p:txBody>
        </p:sp>
        <p:sp>
          <p:nvSpPr>
            <p:cNvPr id="237" name="object 26">
              <a:extLst>
                <a:ext uri="{FF2B5EF4-FFF2-40B4-BE49-F238E27FC236}">
                  <a16:creationId xmlns:a16="http://schemas.microsoft.com/office/drawing/2014/main" id="{DF151657-FC24-01F6-26A9-4072C194290F}"/>
                </a:ext>
              </a:extLst>
            </p:cNvPr>
            <p:cNvSpPr txBox="1"/>
            <p:nvPr/>
          </p:nvSpPr>
          <p:spPr>
            <a:xfrm>
              <a:off x="884331" y="3188306"/>
              <a:ext cx="926995" cy="294223"/>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96BC33"/>
                  </a:solidFill>
                  <a:latin typeface="Avenir LT Std 65 Medium"/>
                  <a:cs typeface="Avenir LT Std 65 Medium"/>
                </a:rPr>
                <a:t>2014</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Gründung</a:t>
              </a:r>
              <a:r>
                <a:rPr sz="550" spc="40"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„m+p</a:t>
              </a:r>
              <a:r>
                <a:rPr sz="550" spc="4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Schweiz </a:t>
              </a:r>
              <a:r>
                <a:rPr sz="550" dirty="0">
                  <a:solidFill>
                    <a:srgbClr val="FFFFFF"/>
                  </a:solidFill>
                  <a:latin typeface="Avenir LT Std 55 Roman"/>
                  <a:cs typeface="Avenir LT Std 55 Roman"/>
                </a:rPr>
                <a:t>AG“</a:t>
              </a:r>
              <a:r>
                <a:rPr sz="550" spc="20" dirty="0">
                  <a:solidFill>
                    <a:srgbClr val="FFFFFF"/>
                  </a:solidFill>
                  <a:latin typeface="Avenir LT Std 55 Roman"/>
                  <a:cs typeface="Avenir LT Std 55 Roman"/>
                </a:rPr>
                <a:t> </a:t>
              </a:r>
              <a:r>
                <a:rPr sz="550" dirty="0">
                  <a:solidFill>
                    <a:srgbClr val="FFFFFF"/>
                  </a:solidFill>
                  <a:latin typeface="Avenir LT Std 55 Roman"/>
                  <a:cs typeface="Avenir LT Std 55 Roman"/>
                </a:rPr>
                <a:t>in</a:t>
              </a:r>
              <a:r>
                <a:rPr sz="550" spc="2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Wallisellen</a:t>
              </a:r>
              <a:endParaRPr sz="550">
                <a:latin typeface="Avenir LT Std 55 Roman"/>
                <a:cs typeface="Avenir LT Std 55 Roman"/>
              </a:endParaRPr>
            </a:p>
          </p:txBody>
        </p:sp>
        <p:sp>
          <p:nvSpPr>
            <p:cNvPr id="238" name="object 27">
              <a:extLst>
                <a:ext uri="{FF2B5EF4-FFF2-40B4-BE49-F238E27FC236}">
                  <a16:creationId xmlns:a16="http://schemas.microsoft.com/office/drawing/2014/main" id="{C8FA03E5-8299-0AA4-7B76-150C05CC8486}"/>
                </a:ext>
              </a:extLst>
            </p:cNvPr>
            <p:cNvSpPr txBox="1"/>
            <p:nvPr/>
          </p:nvSpPr>
          <p:spPr>
            <a:xfrm>
              <a:off x="3534545" y="2129548"/>
              <a:ext cx="764860" cy="294223"/>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2019</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Verkauf</a:t>
              </a:r>
              <a:r>
                <a:rPr sz="550" spc="10"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1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„haveldata“ </a:t>
              </a:r>
              <a:r>
                <a:rPr sz="550" dirty="0">
                  <a:solidFill>
                    <a:srgbClr val="FFFFFF"/>
                  </a:solidFill>
                  <a:latin typeface="Avenir LT Std 55 Roman"/>
                  <a:cs typeface="Avenir LT Std 55 Roman"/>
                </a:rPr>
                <a:t>in</a:t>
              </a:r>
              <a:r>
                <a:rPr sz="550" spc="1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Brandenburg</a:t>
              </a:r>
              <a:endParaRPr sz="550">
                <a:latin typeface="Avenir LT Std 55 Roman"/>
                <a:cs typeface="Avenir LT Std 55 Roman"/>
              </a:endParaRPr>
            </a:p>
          </p:txBody>
        </p:sp>
        <p:sp>
          <p:nvSpPr>
            <p:cNvPr id="239" name="object 28">
              <a:extLst>
                <a:ext uri="{FF2B5EF4-FFF2-40B4-BE49-F238E27FC236}">
                  <a16:creationId xmlns:a16="http://schemas.microsoft.com/office/drawing/2014/main" id="{1E0B4906-CBE6-2E5D-C3F3-013478557823}"/>
                </a:ext>
              </a:extLst>
            </p:cNvPr>
            <p:cNvSpPr txBox="1"/>
            <p:nvPr/>
          </p:nvSpPr>
          <p:spPr>
            <a:xfrm>
              <a:off x="2982934" y="1440935"/>
              <a:ext cx="899968"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96BC33"/>
                  </a:solidFill>
                  <a:latin typeface="Avenir LT Std 65 Medium"/>
                  <a:cs typeface="Avenir LT Std 65 Medium"/>
                </a:rPr>
                <a:t>2019</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Gründung</a:t>
              </a:r>
              <a:r>
                <a:rPr sz="550" spc="90" dirty="0">
                  <a:solidFill>
                    <a:srgbClr val="FFFFFF"/>
                  </a:solidFill>
                  <a:latin typeface="Avenir LT Std 55 Roman"/>
                  <a:cs typeface="Avenir LT Std 55 Roman"/>
                </a:rPr>
                <a:t> </a:t>
              </a:r>
              <a:r>
                <a:rPr sz="550" dirty="0">
                  <a:solidFill>
                    <a:srgbClr val="FFFFFF"/>
                  </a:solidFill>
                  <a:latin typeface="Avenir LT Std 55 Roman"/>
                  <a:cs typeface="Avenir LT Std 55 Roman"/>
                </a:rPr>
                <a:t>technisches</a:t>
              </a:r>
              <a:r>
                <a:rPr sz="550" spc="90" dirty="0">
                  <a:solidFill>
                    <a:srgbClr val="FFFFFF"/>
                  </a:solidFill>
                  <a:latin typeface="Avenir LT Std 55 Roman"/>
                  <a:cs typeface="Avenir LT Std 55 Roman"/>
                </a:rPr>
                <a:t> </a:t>
              </a:r>
              <a:r>
                <a:rPr sz="550" spc="-20" dirty="0">
                  <a:solidFill>
                    <a:srgbClr val="FFFFFF"/>
                  </a:solidFill>
                  <a:latin typeface="Avenir LT Std 55 Roman"/>
                  <a:cs typeface="Avenir LT Std 55 Roman"/>
                </a:rPr>
                <a:t>Büro </a:t>
              </a:r>
              <a:r>
                <a:rPr sz="550" dirty="0">
                  <a:solidFill>
                    <a:srgbClr val="FFFFFF"/>
                  </a:solidFill>
                  <a:latin typeface="Avenir LT Std 55 Roman"/>
                  <a:cs typeface="Avenir LT Std 55 Roman"/>
                </a:rPr>
                <a:t>der</a:t>
              </a:r>
              <a:r>
                <a:rPr sz="550" spc="35" dirty="0">
                  <a:solidFill>
                    <a:srgbClr val="FFFFFF"/>
                  </a:solidFill>
                  <a:latin typeface="Avenir LT Std 55 Roman"/>
                  <a:cs typeface="Avenir LT Std 55 Roman"/>
                </a:rPr>
                <a:t> </a:t>
              </a:r>
              <a:r>
                <a:rPr sz="550" dirty="0">
                  <a:solidFill>
                    <a:srgbClr val="FFFFFF"/>
                  </a:solidFill>
                  <a:latin typeface="Avenir LT Std 55 Roman"/>
                  <a:cs typeface="Avenir LT Std 55 Roman"/>
                </a:rPr>
                <a:t>„m+p</a:t>
              </a:r>
              <a:r>
                <a:rPr sz="550" spc="35" dirty="0">
                  <a:solidFill>
                    <a:srgbClr val="FFFFFF"/>
                  </a:solidFill>
                  <a:latin typeface="Avenir LT Std 55 Roman"/>
                  <a:cs typeface="Avenir LT Std 55 Roman"/>
                </a:rPr>
                <a:t> </a:t>
              </a:r>
              <a:r>
                <a:rPr sz="550" dirty="0">
                  <a:solidFill>
                    <a:srgbClr val="FFFFFF"/>
                  </a:solidFill>
                  <a:latin typeface="Avenir LT Std 55 Roman"/>
                  <a:cs typeface="Avenir LT Std 55 Roman"/>
                </a:rPr>
                <a:t>Schweiz</a:t>
              </a:r>
              <a:r>
                <a:rPr sz="550" spc="40" dirty="0">
                  <a:solidFill>
                    <a:srgbClr val="FFFFFF"/>
                  </a:solidFill>
                  <a:latin typeface="Avenir LT Std 55 Roman"/>
                  <a:cs typeface="Avenir LT Std 55 Roman"/>
                </a:rPr>
                <a:t> </a:t>
              </a:r>
              <a:r>
                <a:rPr sz="550" dirty="0">
                  <a:solidFill>
                    <a:srgbClr val="FFFFFF"/>
                  </a:solidFill>
                  <a:latin typeface="Avenir LT Std 55 Roman"/>
                  <a:cs typeface="Avenir LT Std 55 Roman"/>
                </a:rPr>
                <a:t>AG“</a:t>
              </a:r>
              <a:r>
                <a:rPr sz="550" spc="35"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am </a:t>
              </a:r>
              <a:r>
                <a:rPr sz="550" dirty="0">
                  <a:solidFill>
                    <a:srgbClr val="FFFFFF"/>
                  </a:solidFill>
                  <a:latin typeface="Avenir LT Std 55 Roman"/>
                  <a:cs typeface="Avenir LT Std 55 Roman"/>
                </a:rPr>
                <a:t>Standort</a:t>
              </a:r>
              <a:r>
                <a:rPr sz="550" spc="45" dirty="0">
                  <a:solidFill>
                    <a:srgbClr val="FFFFFF"/>
                  </a:solidFill>
                  <a:latin typeface="Avenir LT Std 55 Roman"/>
                  <a:cs typeface="Avenir LT Std 55 Roman"/>
                </a:rPr>
                <a:t> </a:t>
              </a:r>
              <a:r>
                <a:rPr sz="550" spc="-20" dirty="0">
                  <a:solidFill>
                    <a:srgbClr val="FFFFFF"/>
                  </a:solidFill>
                  <a:latin typeface="Avenir LT Std 55 Roman"/>
                  <a:cs typeface="Avenir LT Std 55 Roman"/>
                </a:rPr>
                <a:t>Basel</a:t>
              </a:r>
              <a:endParaRPr sz="550">
                <a:latin typeface="Avenir LT Std 55 Roman"/>
                <a:cs typeface="Avenir LT Std 55 Roman"/>
              </a:endParaRPr>
            </a:p>
          </p:txBody>
        </p:sp>
        <p:sp>
          <p:nvSpPr>
            <p:cNvPr id="240" name="object 29">
              <a:extLst>
                <a:ext uri="{FF2B5EF4-FFF2-40B4-BE49-F238E27FC236}">
                  <a16:creationId xmlns:a16="http://schemas.microsoft.com/office/drawing/2014/main" id="{15621592-14E8-ABF9-E6E8-9D1732774057}"/>
                </a:ext>
              </a:extLst>
            </p:cNvPr>
            <p:cNvSpPr txBox="1"/>
            <p:nvPr/>
          </p:nvSpPr>
          <p:spPr>
            <a:xfrm>
              <a:off x="4321377" y="1619024"/>
              <a:ext cx="576313" cy="204974"/>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lnSpc>
                  <a:spcPct val="110000"/>
                </a:lnSpc>
                <a:spcBef>
                  <a:spcPts val="100"/>
                </a:spcBef>
              </a:pPr>
              <a:r>
                <a:rPr b="1" spc="-20" dirty="0">
                  <a:solidFill>
                    <a:srgbClr val="00B2D5"/>
                  </a:solidFill>
                  <a:latin typeface="Avenir LT Std 65 Medium"/>
                  <a:cs typeface="Avenir LT Std 65 Medium"/>
                </a:rPr>
                <a:t>2019</a:t>
              </a:r>
              <a:br>
                <a:rPr lang="de-DE" b="1" spc="-20" dirty="0">
                  <a:solidFill>
                    <a:srgbClr val="00B2D5"/>
                  </a:solidFill>
                  <a:latin typeface="Avenir LT Std 65 Medium"/>
                  <a:cs typeface="Avenir LT Std 65 Medium"/>
                </a:rPr>
              </a:br>
              <a:r>
                <a:rPr sz="550" dirty="0">
                  <a:solidFill>
                    <a:srgbClr val="FFFFFF"/>
                  </a:solidFill>
                  <a:latin typeface="Avenir LT Std 55 Roman"/>
                  <a:cs typeface="Avenir LT Std 55 Roman"/>
                </a:rPr>
                <a:t>Kauf</a:t>
              </a:r>
              <a:r>
                <a:rPr sz="550" spc="30"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3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Lessor</a:t>
              </a:r>
              <a:endParaRPr sz="550">
                <a:latin typeface="Avenir LT Std 55 Roman"/>
                <a:cs typeface="Avenir LT Std 55 Roman"/>
              </a:endParaRPr>
            </a:p>
          </p:txBody>
        </p:sp>
        <p:sp>
          <p:nvSpPr>
            <p:cNvPr id="241" name="object 30">
              <a:extLst>
                <a:ext uri="{FF2B5EF4-FFF2-40B4-BE49-F238E27FC236}">
                  <a16:creationId xmlns:a16="http://schemas.microsoft.com/office/drawing/2014/main" id="{B5625421-1818-EE6E-BCA6-B994FDF09B36}"/>
                </a:ext>
              </a:extLst>
            </p:cNvPr>
            <p:cNvSpPr txBox="1"/>
            <p:nvPr/>
          </p:nvSpPr>
          <p:spPr>
            <a:xfrm>
              <a:off x="4680362" y="2129548"/>
              <a:ext cx="993362" cy="294223"/>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2022</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Kauf</a:t>
              </a:r>
              <a:r>
                <a:rPr sz="550" spc="50" dirty="0">
                  <a:solidFill>
                    <a:srgbClr val="FFFFFF"/>
                  </a:solidFill>
                  <a:latin typeface="Avenir LT Std 55 Roman"/>
                  <a:cs typeface="Avenir LT Std 55 Roman"/>
                </a:rPr>
                <a:t> </a:t>
              </a:r>
              <a:r>
                <a:rPr sz="550" dirty="0">
                  <a:solidFill>
                    <a:srgbClr val="FFFFFF"/>
                  </a:solidFill>
                  <a:latin typeface="Avenir LT Std 55 Roman"/>
                  <a:cs typeface="Avenir LT Std 55 Roman"/>
                </a:rPr>
                <a:t>der</a:t>
              </a:r>
              <a:r>
                <a:rPr sz="550" spc="55" dirty="0">
                  <a:solidFill>
                    <a:srgbClr val="FFFFFF"/>
                  </a:solidFill>
                  <a:latin typeface="Avenir LT Std 55 Roman"/>
                  <a:cs typeface="Avenir LT Std 55 Roman"/>
                </a:rPr>
                <a:t> </a:t>
              </a:r>
              <a:r>
                <a:rPr sz="550" dirty="0">
                  <a:solidFill>
                    <a:srgbClr val="FFFFFF"/>
                  </a:solidFill>
                  <a:latin typeface="Avenir LT Std 55 Roman"/>
                  <a:cs typeface="Avenir LT Std 55 Roman"/>
                </a:rPr>
                <a:t>Schuster</a:t>
              </a:r>
              <a:r>
                <a:rPr sz="550" spc="55"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und</a:t>
              </a:r>
              <a:br>
                <a:rPr lang="de-DE" sz="550" spc="-25" dirty="0">
                  <a:solidFill>
                    <a:srgbClr val="FFFFFF"/>
                  </a:solidFill>
                  <a:latin typeface="Avenir LT Std 55 Roman"/>
                  <a:cs typeface="Avenir LT Std 55 Roman"/>
                </a:rPr>
              </a:br>
              <a:r>
                <a:rPr sz="550" dirty="0">
                  <a:solidFill>
                    <a:srgbClr val="FFFFFF"/>
                  </a:solidFill>
                  <a:latin typeface="Avenir LT Std 55 Roman"/>
                  <a:cs typeface="Avenir LT Std 55 Roman"/>
                </a:rPr>
                <a:t>Walther</a:t>
              </a:r>
              <a:r>
                <a:rPr sz="550" spc="3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Software</a:t>
              </a:r>
              <a:endParaRPr sz="550">
                <a:latin typeface="Avenir LT Std 55 Roman"/>
                <a:cs typeface="Avenir LT Std 55 Roman"/>
              </a:endParaRPr>
            </a:p>
          </p:txBody>
        </p:sp>
        <p:sp>
          <p:nvSpPr>
            <p:cNvPr id="242" name="object 31">
              <a:extLst>
                <a:ext uri="{FF2B5EF4-FFF2-40B4-BE49-F238E27FC236}">
                  <a16:creationId xmlns:a16="http://schemas.microsoft.com/office/drawing/2014/main" id="{C277A8C1-C21B-A1D3-F497-740D406801CC}"/>
                </a:ext>
              </a:extLst>
            </p:cNvPr>
            <p:cNvSpPr txBox="1"/>
            <p:nvPr/>
          </p:nvSpPr>
          <p:spPr>
            <a:xfrm>
              <a:off x="5919892" y="2129548"/>
              <a:ext cx="694078" cy="294223"/>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2023</a:t>
              </a:r>
              <a:br>
                <a:rPr lang="de-DE" b="1" spc="-20" dirty="0">
                  <a:solidFill>
                    <a:srgbClr val="ED9D18"/>
                  </a:solidFill>
                  <a:latin typeface="Avenir LT Std 65 Medium"/>
                  <a:cs typeface="Avenir LT Std 65 Medium"/>
                </a:rPr>
              </a:br>
              <a:r>
                <a:rPr sz="550" dirty="0">
                  <a:solidFill>
                    <a:srgbClr val="FFFFFF"/>
                  </a:solidFill>
                  <a:latin typeface="Avenir LT Std 55 Roman"/>
                  <a:cs typeface="Avenir LT Std 55 Roman"/>
                </a:rPr>
                <a:t>Gründung</a:t>
              </a:r>
              <a:r>
                <a:rPr sz="550" spc="55"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der</a:t>
              </a:r>
              <a:br>
                <a:rPr lang="de-DE" sz="550" spc="-25" dirty="0">
                  <a:solidFill>
                    <a:srgbClr val="FFFFFF"/>
                  </a:solidFill>
                  <a:latin typeface="Avenir LT Std 55 Roman"/>
                  <a:cs typeface="Avenir LT Std 55 Roman"/>
                </a:rPr>
              </a:br>
              <a:r>
                <a:rPr sz="550" dirty="0">
                  <a:solidFill>
                    <a:srgbClr val="FFFFFF"/>
                  </a:solidFill>
                  <a:latin typeface="Avenir LT Std 55 Roman"/>
                  <a:cs typeface="Avenir LT Std 55 Roman"/>
                </a:rPr>
                <a:t>„M&amp;P</a:t>
              </a:r>
              <a:r>
                <a:rPr sz="550" spc="3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Dresden“</a:t>
              </a:r>
              <a:endParaRPr sz="550">
                <a:latin typeface="Avenir LT Std 55 Roman"/>
                <a:cs typeface="Avenir LT Std 55 Roman"/>
              </a:endParaRPr>
            </a:p>
          </p:txBody>
        </p:sp>
        <p:sp>
          <p:nvSpPr>
            <p:cNvPr id="243" name="object 32">
              <a:extLst>
                <a:ext uri="{FF2B5EF4-FFF2-40B4-BE49-F238E27FC236}">
                  <a16:creationId xmlns:a16="http://schemas.microsoft.com/office/drawing/2014/main" id="{255ECCFB-AF1E-7392-F882-26918FC8072E}"/>
                </a:ext>
              </a:extLst>
            </p:cNvPr>
            <p:cNvSpPr txBox="1"/>
            <p:nvPr/>
          </p:nvSpPr>
          <p:spPr>
            <a:xfrm>
              <a:off x="6761897" y="2129548"/>
              <a:ext cx="1172425" cy="294223"/>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2023</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Verkauf</a:t>
              </a:r>
              <a:r>
                <a:rPr sz="550" spc="-15"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der</a:t>
              </a:r>
              <a:br>
                <a:rPr lang="de-DE" sz="550" spc="-25" dirty="0">
                  <a:solidFill>
                    <a:srgbClr val="FFFFFF"/>
                  </a:solidFill>
                  <a:latin typeface="Avenir LT Std 55 Roman"/>
                  <a:cs typeface="Avenir LT Std 55 Roman"/>
                </a:rPr>
              </a:br>
              <a:r>
                <a:rPr sz="550" dirty="0">
                  <a:solidFill>
                    <a:srgbClr val="FFFFFF"/>
                  </a:solidFill>
                  <a:latin typeface="Avenir LT Std 55 Roman"/>
                  <a:cs typeface="Avenir LT Std 55 Roman"/>
                </a:rPr>
                <a:t>M&amp;P</a:t>
              </a:r>
              <a:r>
                <a:rPr sz="550" spc="3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Solutions</a:t>
              </a:r>
              <a:endParaRPr sz="550">
                <a:latin typeface="Avenir LT Std 55 Roman"/>
                <a:cs typeface="Avenir LT Std 55 Roman"/>
              </a:endParaRPr>
            </a:p>
          </p:txBody>
        </p:sp>
        <p:sp>
          <p:nvSpPr>
            <p:cNvPr id="244" name="object 33">
              <a:extLst>
                <a:ext uri="{FF2B5EF4-FFF2-40B4-BE49-F238E27FC236}">
                  <a16:creationId xmlns:a16="http://schemas.microsoft.com/office/drawing/2014/main" id="{447F8585-F140-B24E-E239-F11DBDDA9CA3}"/>
                </a:ext>
              </a:extLst>
            </p:cNvPr>
            <p:cNvSpPr txBox="1"/>
            <p:nvPr/>
          </p:nvSpPr>
          <p:spPr>
            <a:xfrm>
              <a:off x="5273118" y="1530383"/>
              <a:ext cx="993245" cy="294223"/>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2023</a:t>
              </a:r>
              <a:br>
                <a:rPr lang="de-DE" b="1" spc="-20" dirty="0">
                  <a:solidFill>
                    <a:srgbClr val="ED9D18"/>
                  </a:solidFill>
                  <a:latin typeface="Avenir LT Std 65 Medium"/>
                  <a:cs typeface="Avenir LT Std 65 Medium"/>
                </a:rPr>
              </a:br>
              <a:r>
                <a:rPr sz="550" dirty="0">
                  <a:solidFill>
                    <a:srgbClr val="FFFFFF"/>
                  </a:solidFill>
                  <a:latin typeface="Avenir LT Std 55 Roman"/>
                  <a:cs typeface="Avenir LT Std 55 Roman"/>
                </a:rPr>
                <a:t>Bürogründung</a:t>
              </a:r>
              <a:r>
                <a:rPr sz="550" spc="7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Leipzig </a:t>
              </a:r>
              <a:r>
                <a:rPr sz="550" dirty="0">
                  <a:solidFill>
                    <a:srgbClr val="FFFFFF"/>
                  </a:solidFill>
                  <a:latin typeface="Avenir LT Std 55 Roman"/>
                  <a:cs typeface="Avenir LT Std 55 Roman"/>
                </a:rPr>
                <a:t>Niederlassung</a:t>
              </a:r>
              <a:r>
                <a:rPr sz="550" spc="50" dirty="0">
                  <a:solidFill>
                    <a:srgbClr val="FFFFFF"/>
                  </a:solidFill>
                  <a:latin typeface="Avenir LT Std 55 Roman"/>
                  <a:cs typeface="Avenir LT Std 55 Roman"/>
                </a:rPr>
                <a:t> </a:t>
              </a:r>
              <a:r>
                <a:rPr sz="550" dirty="0">
                  <a:solidFill>
                    <a:srgbClr val="FFFFFF"/>
                  </a:solidFill>
                  <a:latin typeface="Avenir LT Std 55 Roman"/>
                  <a:cs typeface="Avenir LT Std 55 Roman"/>
                </a:rPr>
                <a:t>M&amp;P</a:t>
              </a:r>
              <a:r>
                <a:rPr sz="550" spc="5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Dresden</a:t>
              </a:r>
              <a:endParaRPr sz="550">
                <a:latin typeface="Avenir LT Std 55 Roman"/>
                <a:cs typeface="Avenir LT Std 55 Roman"/>
              </a:endParaRPr>
            </a:p>
          </p:txBody>
        </p:sp>
        <p:sp>
          <p:nvSpPr>
            <p:cNvPr id="245" name="object 34">
              <a:extLst>
                <a:ext uri="{FF2B5EF4-FFF2-40B4-BE49-F238E27FC236}">
                  <a16:creationId xmlns:a16="http://schemas.microsoft.com/office/drawing/2014/main" id="{3F4DA4B9-1FDE-B9B5-9AD2-012A5821088D}"/>
                </a:ext>
              </a:extLst>
            </p:cNvPr>
            <p:cNvSpPr txBox="1"/>
            <p:nvPr/>
          </p:nvSpPr>
          <p:spPr>
            <a:xfrm>
              <a:off x="7172756" y="1440935"/>
              <a:ext cx="944132"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2024</a:t>
              </a:r>
              <a:endParaRPr>
                <a:latin typeface="Avenir LT Std 65 Medium"/>
                <a:cs typeface="Avenir LT Std 65 Medium"/>
              </a:endParaRPr>
            </a:p>
            <a:p>
              <a:pPr marL="12700" marR="5080">
                <a:spcBef>
                  <a:spcPts val="5"/>
                </a:spcBef>
              </a:pPr>
              <a:r>
                <a:rPr sz="550" dirty="0">
                  <a:solidFill>
                    <a:srgbClr val="FFFFFF"/>
                  </a:solidFill>
                  <a:latin typeface="Avenir LT Std 55 Roman"/>
                  <a:cs typeface="Avenir LT Std 55 Roman"/>
                </a:rPr>
                <a:t>Gründung</a:t>
              </a:r>
              <a:r>
                <a:rPr sz="550" spc="90" dirty="0">
                  <a:solidFill>
                    <a:srgbClr val="FFFFFF"/>
                  </a:solidFill>
                  <a:latin typeface="Avenir LT Std 55 Roman"/>
                  <a:cs typeface="Avenir LT Std 55 Roman"/>
                </a:rPr>
                <a:t> </a:t>
              </a:r>
              <a:r>
                <a:rPr sz="550" dirty="0">
                  <a:solidFill>
                    <a:srgbClr val="FFFFFF"/>
                  </a:solidFill>
                  <a:latin typeface="Avenir LT Std 55 Roman"/>
                  <a:cs typeface="Avenir LT Std 55 Roman"/>
                </a:rPr>
                <a:t>technisches</a:t>
              </a:r>
              <a:r>
                <a:rPr sz="550" spc="90" dirty="0">
                  <a:solidFill>
                    <a:srgbClr val="FFFFFF"/>
                  </a:solidFill>
                  <a:latin typeface="Avenir LT Std 55 Roman"/>
                  <a:cs typeface="Avenir LT Std 55 Roman"/>
                </a:rPr>
                <a:t> </a:t>
              </a:r>
              <a:r>
                <a:rPr sz="550" spc="-20" dirty="0">
                  <a:solidFill>
                    <a:srgbClr val="FFFFFF"/>
                  </a:solidFill>
                  <a:latin typeface="Avenir LT Std 55 Roman"/>
                  <a:cs typeface="Avenir LT Std 55 Roman"/>
                </a:rPr>
                <a:t>Büro </a:t>
              </a:r>
              <a:r>
                <a:rPr sz="550" dirty="0">
                  <a:solidFill>
                    <a:srgbClr val="FFFFFF"/>
                  </a:solidFill>
                  <a:latin typeface="Avenir LT Std 55 Roman"/>
                  <a:cs typeface="Avenir LT Std 55 Roman"/>
                </a:rPr>
                <a:t>der</a:t>
              </a:r>
              <a:r>
                <a:rPr sz="550" spc="45" dirty="0">
                  <a:solidFill>
                    <a:srgbClr val="FFFFFF"/>
                  </a:solidFill>
                  <a:latin typeface="Avenir LT Std 55 Roman"/>
                  <a:cs typeface="Avenir LT Std 55 Roman"/>
                </a:rPr>
                <a:t> </a:t>
              </a:r>
              <a:r>
                <a:rPr sz="550" dirty="0">
                  <a:solidFill>
                    <a:srgbClr val="FFFFFF"/>
                  </a:solidFill>
                  <a:latin typeface="Avenir LT Std 55 Roman"/>
                  <a:cs typeface="Avenir LT Std 55 Roman"/>
                </a:rPr>
                <a:t>M&amp;P</a:t>
              </a:r>
              <a:r>
                <a:rPr sz="550" spc="50" dirty="0">
                  <a:solidFill>
                    <a:srgbClr val="FFFFFF"/>
                  </a:solidFill>
                  <a:latin typeface="Avenir LT Std 55 Roman"/>
                  <a:cs typeface="Avenir LT Std 55 Roman"/>
                </a:rPr>
                <a:t> </a:t>
              </a:r>
              <a:r>
                <a:rPr sz="550" dirty="0">
                  <a:solidFill>
                    <a:srgbClr val="FFFFFF"/>
                  </a:solidFill>
                  <a:latin typeface="Avenir LT Std 55 Roman"/>
                  <a:cs typeface="Avenir LT Std 55 Roman"/>
                </a:rPr>
                <a:t>Braunschweig</a:t>
              </a:r>
              <a:r>
                <a:rPr sz="550" spc="50" dirty="0">
                  <a:solidFill>
                    <a:srgbClr val="FFFFFF"/>
                  </a:solidFill>
                  <a:latin typeface="Avenir LT Std 55 Roman"/>
                  <a:cs typeface="Avenir LT Std 55 Roman"/>
                </a:rPr>
                <a:t> </a:t>
              </a:r>
              <a:r>
                <a:rPr sz="550" spc="-25" dirty="0">
                  <a:solidFill>
                    <a:srgbClr val="FFFFFF"/>
                  </a:solidFill>
                  <a:latin typeface="Avenir LT Std 55 Roman"/>
                  <a:cs typeface="Avenir LT Std 55 Roman"/>
                </a:rPr>
                <a:t>am </a:t>
              </a:r>
              <a:r>
                <a:rPr sz="550" dirty="0">
                  <a:solidFill>
                    <a:srgbClr val="FFFFFF"/>
                  </a:solidFill>
                  <a:latin typeface="Avenir LT Std 55 Roman"/>
                  <a:cs typeface="Avenir LT Std 55 Roman"/>
                </a:rPr>
                <a:t>Standort</a:t>
              </a:r>
              <a:r>
                <a:rPr sz="550" spc="4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Paderborn</a:t>
              </a:r>
              <a:endParaRPr sz="550">
                <a:latin typeface="Avenir LT Std 55 Roman"/>
                <a:cs typeface="Avenir LT Std 55 Roman"/>
              </a:endParaRPr>
            </a:p>
          </p:txBody>
        </p:sp>
        <p:grpSp>
          <p:nvGrpSpPr>
            <p:cNvPr id="246" name="object 35">
              <a:extLst>
                <a:ext uri="{FF2B5EF4-FFF2-40B4-BE49-F238E27FC236}">
                  <a16:creationId xmlns:a16="http://schemas.microsoft.com/office/drawing/2014/main" id="{3987115E-3D78-E5E8-35D6-A65B8B6F7B4D}"/>
                </a:ext>
              </a:extLst>
            </p:cNvPr>
            <p:cNvGrpSpPr/>
            <p:nvPr/>
          </p:nvGrpSpPr>
          <p:grpSpPr>
            <a:xfrm>
              <a:off x="813680" y="1468711"/>
              <a:ext cx="7674190" cy="2765298"/>
              <a:chOff x="2140698" y="4157413"/>
              <a:chExt cx="16380478" cy="5902500"/>
            </a:xfrm>
          </p:grpSpPr>
          <p:sp>
            <p:nvSpPr>
              <p:cNvPr id="248" name="object 36">
                <a:extLst>
                  <a:ext uri="{FF2B5EF4-FFF2-40B4-BE49-F238E27FC236}">
                    <a16:creationId xmlns:a16="http://schemas.microsoft.com/office/drawing/2014/main" id="{5120E269-88BB-CF99-1F11-BEF94503C710}"/>
                  </a:ext>
                </a:extLst>
              </p:cNvPr>
              <p:cNvSpPr/>
              <p:nvPr/>
            </p:nvSpPr>
            <p:spPr>
              <a:xfrm>
                <a:off x="15563275" y="4157413"/>
                <a:ext cx="0" cy="1096010"/>
              </a:xfrm>
              <a:custGeom>
                <a:avLst/>
                <a:gdLst/>
                <a:ahLst/>
                <a:cxnLst/>
                <a:rect l="l" t="t" r="r" b="b"/>
                <a:pathLst>
                  <a:path h="1096010">
                    <a:moveTo>
                      <a:pt x="0" y="0"/>
                    </a:moveTo>
                    <a:lnTo>
                      <a:pt x="0" y="1095524"/>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49" name="object 37">
                <a:extLst>
                  <a:ext uri="{FF2B5EF4-FFF2-40B4-BE49-F238E27FC236}">
                    <a16:creationId xmlns:a16="http://schemas.microsoft.com/office/drawing/2014/main" id="{6E2311AB-67B6-2774-3C57-3788C5BD75D0}"/>
                  </a:ext>
                </a:extLst>
              </p:cNvPr>
              <p:cNvSpPr/>
              <p:nvPr/>
            </p:nvSpPr>
            <p:spPr>
              <a:xfrm>
                <a:off x="14679231" y="5252938"/>
                <a:ext cx="0" cy="901065"/>
              </a:xfrm>
              <a:custGeom>
                <a:avLst/>
                <a:gdLst/>
                <a:ahLst/>
                <a:cxnLst/>
                <a:rect l="l" t="t" r="r" b="b"/>
                <a:pathLst>
                  <a:path h="901064">
                    <a:moveTo>
                      <a:pt x="0" y="0"/>
                    </a:moveTo>
                    <a:lnTo>
                      <a:pt x="0" y="90050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50" name="object 38">
                <a:extLst>
                  <a:ext uri="{FF2B5EF4-FFF2-40B4-BE49-F238E27FC236}">
                    <a16:creationId xmlns:a16="http://schemas.microsoft.com/office/drawing/2014/main" id="{52920EB2-0FF8-3010-6BF8-DE64DDA35CD9}"/>
                  </a:ext>
                </a:extLst>
              </p:cNvPr>
              <p:cNvSpPr/>
              <p:nvPr/>
            </p:nvSpPr>
            <p:spPr>
              <a:xfrm>
                <a:off x="12881979" y="5237721"/>
                <a:ext cx="0" cy="916305"/>
              </a:xfrm>
              <a:custGeom>
                <a:avLst/>
                <a:gdLst/>
                <a:ahLst/>
                <a:cxnLst/>
                <a:rect l="l" t="t" r="r" b="b"/>
                <a:pathLst>
                  <a:path h="916304">
                    <a:moveTo>
                      <a:pt x="0" y="0"/>
                    </a:moveTo>
                    <a:lnTo>
                      <a:pt x="0" y="91571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51" name="object 39">
                <a:extLst>
                  <a:ext uri="{FF2B5EF4-FFF2-40B4-BE49-F238E27FC236}">
                    <a16:creationId xmlns:a16="http://schemas.microsoft.com/office/drawing/2014/main" id="{F1EC28AC-8F6D-ECEB-CA53-0014EDA573DC}"/>
                  </a:ext>
                </a:extLst>
              </p:cNvPr>
              <p:cNvSpPr/>
              <p:nvPr/>
            </p:nvSpPr>
            <p:spPr>
              <a:xfrm>
                <a:off x="11512839" y="4348339"/>
                <a:ext cx="0" cy="901065"/>
              </a:xfrm>
              <a:custGeom>
                <a:avLst/>
                <a:gdLst/>
                <a:ahLst/>
                <a:cxnLst/>
                <a:rect l="l" t="t" r="r" b="b"/>
                <a:pathLst>
                  <a:path h="901064">
                    <a:moveTo>
                      <a:pt x="0" y="0"/>
                    </a:moveTo>
                    <a:lnTo>
                      <a:pt x="0" y="90050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52" name="object 40">
                <a:extLst>
                  <a:ext uri="{FF2B5EF4-FFF2-40B4-BE49-F238E27FC236}">
                    <a16:creationId xmlns:a16="http://schemas.microsoft.com/office/drawing/2014/main" id="{97FED45E-8257-A12A-F1C4-BE168C3934B1}"/>
                  </a:ext>
                </a:extLst>
              </p:cNvPr>
              <p:cNvSpPr/>
              <p:nvPr/>
            </p:nvSpPr>
            <p:spPr>
              <a:xfrm>
                <a:off x="10243286" y="5252938"/>
                <a:ext cx="0" cy="901065"/>
              </a:xfrm>
              <a:custGeom>
                <a:avLst/>
                <a:gdLst/>
                <a:ahLst/>
                <a:cxnLst/>
                <a:rect l="l" t="t" r="r" b="b"/>
                <a:pathLst>
                  <a:path h="901064">
                    <a:moveTo>
                      <a:pt x="0" y="0"/>
                    </a:moveTo>
                    <a:lnTo>
                      <a:pt x="0" y="90050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53" name="object 41">
                <a:extLst>
                  <a:ext uri="{FF2B5EF4-FFF2-40B4-BE49-F238E27FC236}">
                    <a16:creationId xmlns:a16="http://schemas.microsoft.com/office/drawing/2014/main" id="{A73DA840-C2A7-6920-41D6-D598483FB0E6}"/>
                  </a:ext>
                </a:extLst>
              </p:cNvPr>
              <p:cNvSpPr/>
              <p:nvPr/>
            </p:nvSpPr>
            <p:spPr>
              <a:xfrm>
                <a:off x="9467609" y="4517209"/>
                <a:ext cx="0" cy="729995"/>
              </a:xfrm>
              <a:custGeom>
                <a:avLst/>
                <a:gdLst/>
                <a:ahLst/>
                <a:cxnLst/>
                <a:rect l="l" t="t" r="r" b="b"/>
                <a:pathLst>
                  <a:path h="715645">
                    <a:moveTo>
                      <a:pt x="0" y="0"/>
                    </a:moveTo>
                    <a:lnTo>
                      <a:pt x="0" y="715395"/>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54" name="object 42">
                <a:extLst>
                  <a:ext uri="{FF2B5EF4-FFF2-40B4-BE49-F238E27FC236}">
                    <a16:creationId xmlns:a16="http://schemas.microsoft.com/office/drawing/2014/main" id="{BFFE385B-2D50-B9D4-5192-428D1424C518}"/>
                  </a:ext>
                </a:extLst>
              </p:cNvPr>
              <p:cNvSpPr/>
              <p:nvPr/>
            </p:nvSpPr>
            <p:spPr>
              <a:xfrm>
                <a:off x="7797704" y="5252938"/>
                <a:ext cx="0" cy="901065"/>
              </a:xfrm>
              <a:custGeom>
                <a:avLst/>
                <a:gdLst/>
                <a:ahLst/>
                <a:cxnLst/>
                <a:rect l="l" t="t" r="r" b="b"/>
                <a:pathLst>
                  <a:path h="901064">
                    <a:moveTo>
                      <a:pt x="0" y="0"/>
                    </a:moveTo>
                    <a:lnTo>
                      <a:pt x="0" y="90050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55" name="object 43">
                <a:extLst>
                  <a:ext uri="{FF2B5EF4-FFF2-40B4-BE49-F238E27FC236}">
                    <a16:creationId xmlns:a16="http://schemas.microsoft.com/office/drawing/2014/main" id="{939A4B23-F93B-FA88-B2CD-BF81E08758C8}"/>
                  </a:ext>
                </a:extLst>
              </p:cNvPr>
              <p:cNvSpPr/>
              <p:nvPr/>
            </p:nvSpPr>
            <p:spPr>
              <a:xfrm>
                <a:off x="6616608" y="4157413"/>
                <a:ext cx="0" cy="1096010"/>
              </a:xfrm>
              <a:custGeom>
                <a:avLst/>
                <a:gdLst/>
                <a:ahLst/>
                <a:cxnLst/>
                <a:rect l="l" t="t" r="r" b="b"/>
                <a:pathLst>
                  <a:path h="1096010">
                    <a:moveTo>
                      <a:pt x="0" y="0"/>
                    </a:moveTo>
                    <a:lnTo>
                      <a:pt x="0" y="1095526"/>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56" name="object 44">
                <a:extLst>
                  <a:ext uri="{FF2B5EF4-FFF2-40B4-BE49-F238E27FC236}">
                    <a16:creationId xmlns:a16="http://schemas.microsoft.com/office/drawing/2014/main" id="{E8D25D76-7AEA-EEA8-87A5-0FD8B9BF796C}"/>
                  </a:ext>
                </a:extLst>
              </p:cNvPr>
              <p:cNvSpPr/>
              <p:nvPr/>
            </p:nvSpPr>
            <p:spPr>
              <a:xfrm>
                <a:off x="3624726" y="4157413"/>
                <a:ext cx="0" cy="1096010"/>
              </a:xfrm>
              <a:custGeom>
                <a:avLst/>
                <a:gdLst/>
                <a:ahLst/>
                <a:cxnLst/>
                <a:rect l="l" t="t" r="r" b="b"/>
                <a:pathLst>
                  <a:path h="1096010">
                    <a:moveTo>
                      <a:pt x="0" y="0"/>
                    </a:moveTo>
                    <a:lnTo>
                      <a:pt x="0" y="1095526"/>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57" name="object 45">
                <a:extLst>
                  <a:ext uri="{FF2B5EF4-FFF2-40B4-BE49-F238E27FC236}">
                    <a16:creationId xmlns:a16="http://schemas.microsoft.com/office/drawing/2014/main" id="{D7C77CC4-F596-E52B-54FA-3275509E9B3F}"/>
                  </a:ext>
                </a:extLst>
              </p:cNvPr>
              <p:cNvSpPr/>
              <p:nvPr/>
            </p:nvSpPr>
            <p:spPr>
              <a:xfrm>
                <a:off x="4996430" y="5252938"/>
                <a:ext cx="0" cy="1091565"/>
              </a:xfrm>
              <a:custGeom>
                <a:avLst/>
                <a:gdLst/>
                <a:ahLst/>
                <a:cxnLst/>
                <a:rect l="l" t="t" r="r" b="b"/>
                <a:pathLst>
                  <a:path h="1091564">
                    <a:moveTo>
                      <a:pt x="0" y="0"/>
                    </a:moveTo>
                    <a:lnTo>
                      <a:pt x="0" y="109142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58" name="object 46">
                <a:extLst>
                  <a:ext uri="{FF2B5EF4-FFF2-40B4-BE49-F238E27FC236}">
                    <a16:creationId xmlns:a16="http://schemas.microsoft.com/office/drawing/2014/main" id="{0E7CB76F-4D07-03F0-9660-736A635502F2}"/>
                  </a:ext>
                </a:extLst>
              </p:cNvPr>
              <p:cNvSpPr/>
              <p:nvPr/>
            </p:nvSpPr>
            <p:spPr>
              <a:xfrm>
                <a:off x="2140698" y="5252938"/>
                <a:ext cx="0" cy="1091565"/>
              </a:xfrm>
              <a:custGeom>
                <a:avLst/>
                <a:gdLst/>
                <a:ahLst/>
                <a:cxnLst/>
                <a:rect l="l" t="t" r="r" b="b"/>
                <a:pathLst>
                  <a:path h="1091564">
                    <a:moveTo>
                      <a:pt x="0" y="0"/>
                    </a:moveTo>
                    <a:lnTo>
                      <a:pt x="0" y="109142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59" name="object 47">
                <a:extLst>
                  <a:ext uri="{FF2B5EF4-FFF2-40B4-BE49-F238E27FC236}">
                    <a16:creationId xmlns:a16="http://schemas.microsoft.com/office/drawing/2014/main" id="{0A3F93F2-D3AF-A606-8AB8-6631F7EC583D}"/>
                  </a:ext>
                </a:extLst>
              </p:cNvPr>
              <p:cNvSpPr/>
              <p:nvPr/>
            </p:nvSpPr>
            <p:spPr>
              <a:xfrm>
                <a:off x="2140698" y="6945028"/>
                <a:ext cx="0" cy="2756535"/>
              </a:xfrm>
              <a:custGeom>
                <a:avLst/>
                <a:gdLst/>
                <a:ahLst/>
                <a:cxnLst/>
                <a:rect l="l" t="t" r="r" b="b"/>
                <a:pathLst>
                  <a:path h="2756534">
                    <a:moveTo>
                      <a:pt x="0" y="0"/>
                    </a:moveTo>
                    <a:lnTo>
                      <a:pt x="0" y="2756180"/>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60" name="object 48">
                <a:extLst>
                  <a:ext uri="{FF2B5EF4-FFF2-40B4-BE49-F238E27FC236}">
                    <a16:creationId xmlns:a16="http://schemas.microsoft.com/office/drawing/2014/main" id="{A05CE1EF-0BE3-1ACC-4AAD-246AB3ECCA5A}"/>
                  </a:ext>
                </a:extLst>
              </p:cNvPr>
              <p:cNvSpPr/>
              <p:nvPr/>
            </p:nvSpPr>
            <p:spPr>
              <a:xfrm>
                <a:off x="4475660" y="8800708"/>
                <a:ext cx="0" cy="877569"/>
              </a:xfrm>
              <a:custGeom>
                <a:avLst/>
                <a:gdLst/>
                <a:ahLst/>
                <a:cxnLst/>
                <a:rect l="l" t="t" r="r" b="b"/>
                <a:pathLst>
                  <a:path h="877570">
                    <a:moveTo>
                      <a:pt x="0" y="0"/>
                    </a:moveTo>
                    <a:lnTo>
                      <a:pt x="0" y="87720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61" name="object 49">
                <a:extLst>
                  <a:ext uri="{FF2B5EF4-FFF2-40B4-BE49-F238E27FC236}">
                    <a16:creationId xmlns:a16="http://schemas.microsoft.com/office/drawing/2014/main" id="{B9D77E28-6233-4BC2-93AF-01B4C78D7591}"/>
                  </a:ext>
                </a:extLst>
              </p:cNvPr>
              <p:cNvSpPr/>
              <p:nvPr/>
            </p:nvSpPr>
            <p:spPr>
              <a:xfrm>
                <a:off x="9101953" y="8795202"/>
                <a:ext cx="0" cy="1060412"/>
              </a:xfrm>
              <a:custGeom>
                <a:avLst/>
                <a:gdLst/>
                <a:ahLst/>
                <a:cxnLst/>
                <a:rect l="l" t="t" r="r" b="b"/>
                <a:pathLst>
                  <a:path h="1073784">
                    <a:moveTo>
                      <a:pt x="0" y="0"/>
                    </a:moveTo>
                    <a:lnTo>
                      <a:pt x="0" y="107364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62" name="object 50">
                <a:extLst>
                  <a:ext uri="{FF2B5EF4-FFF2-40B4-BE49-F238E27FC236}">
                    <a16:creationId xmlns:a16="http://schemas.microsoft.com/office/drawing/2014/main" id="{0ECCE5B7-A2A6-A6B6-1B01-7452EE236E6F}"/>
                  </a:ext>
                </a:extLst>
              </p:cNvPr>
              <p:cNvSpPr/>
              <p:nvPr/>
            </p:nvSpPr>
            <p:spPr>
              <a:xfrm>
                <a:off x="11379282" y="8800708"/>
                <a:ext cx="0" cy="877569"/>
              </a:xfrm>
              <a:custGeom>
                <a:avLst/>
                <a:gdLst/>
                <a:ahLst/>
                <a:cxnLst/>
                <a:rect l="l" t="t" r="r" b="b"/>
                <a:pathLst>
                  <a:path h="877570">
                    <a:moveTo>
                      <a:pt x="0" y="0"/>
                    </a:moveTo>
                    <a:lnTo>
                      <a:pt x="0" y="87720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63" name="object 51">
                <a:extLst>
                  <a:ext uri="{FF2B5EF4-FFF2-40B4-BE49-F238E27FC236}">
                    <a16:creationId xmlns:a16="http://schemas.microsoft.com/office/drawing/2014/main" id="{D5A716B2-11ED-CD8E-452A-BDDE3739836D}"/>
                  </a:ext>
                </a:extLst>
              </p:cNvPr>
              <p:cNvSpPr/>
              <p:nvPr/>
            </p:nvSpPr>
            <p:spPr>
              <a:xfrm>
                <a:off x="6810621" y="8800708"/>
                <a:ext cx="0" cy="877569"/>
              </a:xfrm>
              <a:custGeom>
                <a:avLst/>
                <a:gdLst/>
                <a:ahLst/>
                <a:cxnLst/>
                <a:rect l="l" t="t" r="r" b="b"/>
                <a:pathLst>
                  <a:path h="877570">
                    <a:moveTo>
                      <a:pt x="0" y="0"/>
                    </a:moveTo>
                    <a:lnTo>
                      <a:pt x="0" y="87720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64" name="object 52">
                <a:extLst>
                  <a:ext uri="{FF2B5EF4-FFF2-40B4-BE49-F238E27FC236}">
                    <a16:creationId xmlns:a16="http://schemas.microsoft.com/office/drawing/2014/main" id="{76F92B0C-450E-BD4E-5080-485B58D0A480}"/>
                  </a:ext>
                </a:extLst>
              </p:cNvPr>
              <p:cNvSpPr/>
              <p:nvPr/>
            </p:nvSpPr>
            <p:spPr>
              <a:xfrm>
                <a:off x="10473039" y="7690726"/>
                <a:ext cx="0" cy="1109980"/>
              </a:xfrm>
              <a:custGeom>
                <a:avLst/>
                <a:gdLst/>
                <a:ahLst/>
                <a:cxnLst/>
                <a:rect l="l" t="t" r="r" b="b"/>
                <a:pathLst>
                  <a:path h="1109979">
                    <a:moveTo>
                      <a:pt x="0" y="0"/>
                    </a:moveTo>
                    <a:lnTo>
                      <a:pt x="0" y="1109981"/>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65" name="object 53">
                <a:extLst>
                  <a:ext uri="{FF2B5EF4-FFF2-40B4-BE49-F238E27FC236}">
                    <a16:creationId xmlns:a16="http://schemas.microsoft.com/office/drawing/2014/main" id="{C6A84C89-F40E-0C57-9847-A2C5D9A2AEA7}"/>
                  </a:ext>
                </a:extLst>
              </p:cNvPr>
              <p:cNvSpPr/>
              <p:nvPr/>
            </p:nvSpPr>
            <p:spPr>
              <a:xfrm>
                <a:off x="7637728" y="7308874"/>
                <a:ext cx="0" cy="1492250"/>
              </a:xfrm>
              <a:custGeom>
                <a:avLst/>
                <a:gdLst/>
                <a:ahLst/>
                <a:cxnLst/>
                <a:rect l="l" t="t" r="r" b="b"/>
                <a:pathLst>
                  <a:path h="1492250">
                    <a:moveTo>
                      <a:pt x="0" y="0"/>
                    </a:moveTo>
                    <a:lnTo>
                      <a:pt x="0" y="149183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66" name="object 54">
                <a:extLst>
                  <a:ext uri="{FF2B5EF4-FFF2-40B4-BE49-F238E27FC236}">
                    <a16:creationId xmlns:a16="http://schemas.microsoft.com/office/drawing/2014/main" id="{DCD9C602-47E3-D77B-1C60-D20F40DDB5EF}"/>
                  </a:ext>
                </a:extLst>
              </p:cNvPr>
              <p:cNvSpPr/>
              <p:nvPr/>
            </p:nvSpPr>
            <p:spPr>
              <a:xfrm>
                <a:off x="13005415" y="7690726"/>
                <a:ext cx="0" cy="1109980"/>
              </a:xfrm>
              <a:custGeom>
                <a:avLst/>
                <a:gdLst/>
                <a:ahLst/>
                <a:cxnLst/>
                <a:rect l="l" t="t" r="r" b="b"/>
                <a:pathLst>
                  <a:path h="1109979">
                    <a:moveTo>
                      <a:pt x="0" y="0"/>
                    </a:moveTo>
                    <a:lnTo>
                      <a:pt x="0" y="1109981"/>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67" name="object 55">
                <a:extLst>
                  <a:ext uri="{FF2B5EF4-FFF2-40B4-BE49-F238E27FC236}">
                    <a16:creationId xmlns:a16="http://schemas.microsoft.com/office/drawing/2014/main" id="{79B392E1-368E-20AE-073D-17187747DBD7}"/>
                  </a:ext>
                </a:extLst>
              </p:cNvPr>
              <p:cNvSpPr/>
              <p:nvPr/>
            </p:nvSpPr>
            <p:spPr>
              <a:xfrm>
                <a:off x="15592253" y="7690726"/>
                <a:ext cx="0" cy="1109980"/>
              </a:xfrm>
              <a:custGeom>
                <a:avLst/>
                <a:gdLst/>
                <a:ahLst/>
                <a:cxnLst/>
                <a:rect l="l" t="t" r="r" b="b"/>
                <a:pathLst>
                  <a:path h="1109979">
                    <a:moveTo>
                      <a:pt x="0" y="0"/>
                    </a:moveTo>
                    <a:lnTo>
                      <a:pt x="0" y="1109981"/>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68" name="object 56">
                <a:extLst>
                  <a:ext uri="{FF2B5EF4-FFF2-40B4-BE49-F238E27FC236}">
                    <a16:creationId xmlns:a16="http://schemas.microsoft.com/office/drawing/2014/main" id="{573EF5A1-682B-A8E2-BC26-254D2F313AC5}"/>
                  </a:ext>
                </a:extLst>
              </p:cNvPr>
              <p:cNvSpPr/>
              <p:nvPr/>
            </p:nvSpPr>
            <p:spPr>
              <a:xfrm>
                <a:off x="13779424" y="8800708"/>
                <a:ext cx="0" cy="1259205"/>
              </a:xfrm>
              <a:custGeom>
                <a:avLst/>
                <a:gdLst/>
                <a:ahLst/>
                <a:cxnLst/>
                <a:rect l="l" t="t" r="r" b="b"/>
                <a:pathLst>
                  <a:path h="1259204">
                    <a:moveTo>
                      <a:pt x="0" y="0"/>
                    </a:moveTo>
                    <a:lnTo>
                      <a:pt x="0" y="1259060"/>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69" name="object 57">
                <a:extLst>
                  <a:ext uri="{FF2B5EF4-FFF2-40B4-BE49-F238E27FC236}">
                    <a16:creationId xmlns:a16="http://schemas.microsoft.com/office/drawing/2014/main" id="{E16F84CF-9CD4-AC84-DF8D-874C9E5D727F}"/>
                  </a:ext>
                </a:extLst>
              </p:cNvPr>
              <p:cNvSpPr/>
              <p:nvPr/>
            </p:nvSpPr>
            <p:spPr>
              <a:xfrm>
                <a:off x="4996431" y="7690726"/>
                <a:ext cx="0" cy="1104900"/>
              </a:xfrm>
              <a:custGeom>
                <a:avLst/>
                <a:gdLst/>
                <a:ahLst/>
                <a:cxnLst/>
                <a:rect l="l" t="t" r="r" b="b"/>
                <a:pathLst>
                  <a:path h="1104900">
                    <a:moveTo>
                      <a:pt x="0" y="0"/>
                    </a:moveTo>
                    <a:lnTo>
                      <a:pt x="0" y="1104475"/>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270" name="object 58">
                <a:extLst>
                  <a:ext uri="{FF2B5EF4-FFF2-40B4-BE49-F238E27FC236}">
                    <a16:creationId xmlns:a16="http://schemas.microsoft.com/office/drawing/2014/main" id="{E5BD3E05-8BDF-67B2-9259-5DF6B3629073}"/>
                  </a:ext>
                </a:extLst>
              </p:cNvPr>
              <p:cNvSpPr/>
              <p:nvPr/>
            </p:nvSpPr>
            <p:spPr>
              <a:xfrm>
                <a:off x="18434816" y="5162684"/>
                <a:ext cx="86360" cy="172720"/>
              </a:xfrm>
              <a:custGeom>
                <a:avLst/>
                <a:gdLst/>
                <a:ahLst/>
                <a:cxnLst/>
                <a:rect l="l" t="t" r="r" b="b"/>
                <a:pathLst>
                  <a:path w="86359" h="172720">
                    <a:moveTo>
                      <a:pt x="0" y="0"/>
                    </a:moveTo>
                    <a:lnTo>
                      <a:pt x="86157" y="86157"/>
                    </a:lnTo>
                    <a:lnTo>
                      <a:pt x="0" y="172315"/>
                    </a:lnTo>
                  </a:path>
                </a:pathLst>
              </a:custGeom>
              <a:ln w="22225">
                <a:solidFill>
                  <a:srgbClr val="FFFFFF"/>
                </a:solidFill>
              </a:ln>
            </p:spPr>
            <p:txBody>
              <a:bodyPr wrap="square" lIns="0" tIns="0" rIns="0" bIns="0" rtlCol="0">
                <a:normAutofit fontScale="92500" lnSpcReduction="20000"/>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grpSp>
        <p:sp>
          <p:nvSpPr>
            <p:cNvPr id="247" name="object 59">
              <a:extLst>
                <a:ext uri="{FF2B5EF4-FFF2-40B4-BE49-F238E27FC236}">
                  <a16:creationId xmlns:a16="http://schemas.microsoft.com/office/drawing/2014/main" id="{55604B03-0199-6A26-67AE-ABF04F1DE3AD}"/>
                </a:ext>
              </a:extLst>
            </p:cNvPr>
            <p:cNvSpPr txBox="1"/>
            <p:nvPr/>
          </p:nvSpPr>
          <p:spPr>
            <a:xfrm>
              <a:off x="8141134" y="2038302"/>
              <a:ext cx="223716" cy="119295"/>
            </a:xfrm>
            <a:prstGeom prst="rect">
              <a:avLst/>
            </a:prstGeom>
          </p:spPr>
          <p:txBody>
            <a:bodyPr vert="horz" wrap="square" lIns="0" tIns="12700" rIns="0" bIns="0" rtlCol="0">
              <a:normAutofit fontScale="47500" lnSpcReduction="20000"/>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lnSpc>
                  <a:spcPct val="100000"/>
                </a:lnSpc>
                <a:spcBef>
                  <a:spcPts val="100"/>
                </a:spcBef>
              </a:pPr>
              <a:r>
                <a:rPr sz="1500" b="1" spc="-20" dirty="0">
                  <a:solidFill>
                    <a:srgbClr val="FFFFFF"/>
                  </a:solidFill>
                  <a:latin typeface="Avenir LT Std 65 Medium"/>
                  <a:cs typeface="Avenir LT Std 65 Medium"/>
                </a:rPr>
                <a:t>2025</a:t>
              </a:r>
              <a:endParaRPr sz="1500">
                <a:latin typeface="Avenir LT Std 65 Medium"/>
                <a:cs typeface="Avenir LT Std 65 Medium"/>
              </a:endParaRPr>
            </a:p>
          </p:txBody>
        </p:sp>
        <p:sp>
          <p:nvSpPr>
            <p:cNvPr id="276" name="object 56">
              <a:extLst>
                <a:ext uri="{FF2B5EF4-FFF2-40B4-BE49-F238E27FC236}">
                  <a16:creationId xmlns:a16="http://schemas.microsoft.com/office/drawing/2014/main" id="{F4E7E6CA-F836-9597-E18A-73C20F6411F7}"/>
                </a:ext>
              </a:extLst>
            </p:cNvPr>
            <p:cNvSpPr/>
            <p:nvPr/>
          </p:nvSpPr>
          <p:spPr>
            <a:xfrm>
              <a:off x="7542728" y="3641496"/>
              <a:ext cx="0" cy="589933"/>
            </a:xfrm>
            <a:custGeom>
              <a:avLst/>
              <a:gdLst/>
              <a:ahLst/>
              <a:cxnLst/>
              <a:rect l="l" t="t" r="r" b="b"/>
              <a:pathLst>
                <a:path h="1259204">
                  <a:moveTo>
                    <a:pt x="0" y="0"/>
                  </a:moveTo>
                  <a:lnTo>
                    <a:pt x="0" y="1259060"/>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grpSp>
      <p:sp>
        <p:nvSpPr>
          <p:cNvPr id="279" name="Titel 2">
            <a:extLst>
              <a:ext uri="{FF2B5EF4-FFF2-40B4-BE49-F238E27FC236}">
                <a16:creationId xmlns:a16="http://schemas.microsoft.com/office/drawing/2014/main" id="{17618199-AE32-4F9A-87BE-CCF21AA59F90}"/>
              </a:ext>
            </a:extLst>
          </p:cNvPr>
          <p:cNvSpPr>
            <a:spLocks noGrp="1"/>
          </p:cNvSpPr>
          <p:nvPr>
            <p:ph type="title"/>
          </p:nvPr>
        </p:nvSpPr>
        <p:spPr>
          <a:xfrm>
            <a:off x="540000" y="828000"/>
            <a:ext cx="7025054" cy="720000"/>
          </a:xfrm>
          <a:prstGeom prst="rect">
            <a:avLst/>
          </a:prstGeom>
        </p:spPr>
        <p:txBody>
          <a:bodyPr/>
          <a:lstStyle/>
          <a:p>
            <a:pPr>
              <a:lnSpc>
                <a:spcPts val="2000"/>
              </a:lnSpc>
            </a:pPr>
            <a:r>
              <a:rPr lang="de-DE" sz="2800" b="0" dirty="0">
                <a:solidFill>
                  <a:schemeClr val="bg1"/>
                </a:solidFill>
                <a:latin typeface="Avenir LT Std 35 Light" panose="020B0402020203020204" pitchFamily="34" charset="77"/>
              </a:rPr>
              <a:t>Historie</a:t>
            </a:r>
            <a:br>
              <a:rPr lang="de-DE" sz="2800" b="0" dirty="0">
                <a:solidFill>
                  <a:schemeClr val="bg1"/>
                </a:solidFill>
                <a:latin typeface="Avenir LT Std 35 Light" panose="020B0402020203020204" pitchFamily="34" charset="77"/>
              </a:rPr>
            </a:br>
            <a:r>
              <a:rPr lang="de-DE" sz="900" dirty="0">
                <a:solidFill>
                  <a:schemeClr val="bg1"/>
                </a:solidFill>
                <a:latin typeface="Avenir LT Std 55 Roman" panose="020B0503020203020204" pitchFamily="34" charset="77"/>
              </a:rPr>
              <a:t>Wie wir wurden, wer wir sind.</a:t>
            </a:r>
          </a:p>
        </p:txBody>
      </p:sp>
    </p:spTree>
    <p:extLst>
      <p:ext uri="{BB962C8B-B14F-4D97-AF65-F5344CB8AC3E}">
        <p14:creationId xmlns:p14="http://schemas.microsoft.com/office/powerpoint/2010/main" val="386918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Design">
  <a:themeElements>
    <a:clrScheme name="M&amp;P 1">
      <a:dk1>
        <a:srgbClr val="000000"/>
      </a:dk1>
      <a:lt1>
        <a:srgbClr val="FFFFFF"/>
      </a:lt1>
      <a:dk2>
        <a:srgbClr val="006EB4"/>
      </a:dk2>
      <a:lt2>
        <a:srgbClr val="C8D223"/>
      </a:lt2>
      <a:accent1>
        <a:srgbClr val="F5AA19"/>
      </a:accent1>
      <a:accent2>
        <a:srgbClr val="23A0C3"/>
      </a:accent2>
      <a:accent3>
        <a:srgbClr val="F5AA19"/>
      </a:accent3>
      <a:accent4>
        <a:srgbClr val="5A646E"/>
      </a:accent4>
      <a:accent5>
        <a:srgbClr val="C8D223"/>
      </a:accent5>
      <a:accent6>
        <a:srgbClr val="23A0C3"/>
      </a:accent6>
      <a:hlink>
        <a:srgbClr val="23A0C3"/>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E8914B7B3173984E93804922DEE95618" ma:contentTypeVersion="10" ma:contentTypeDescription="Ein neues Dokument erstellen." ma:contentTypeScope="" ma:versionID="0cbb10010261ea25c4ec45b37593e848">
  <xsd:schema xmlns:xsd="http://www.w3.org/2001/XMLSchema" xmlns:xs="http://www.w3.org/2001/XMLSchema" xmlns:p="http://schemas.microsoft.com/office/2006/metadata/properties" xmlns:ns2="2348738c-23a5-4f4b-9292-8e8e014e0328" targetNamespace="http://schemas.microsoft.com/office/2006/metadata/properties" ma:root="true" ma:fieldsID="5048d2f69279652c5be24fc1f8d2ad2e" ns2:_="">
    <xsd:import namespace="2348738c-23a5-4f4b-9292-8e8e014e032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48738c-23a5-4f4b-9292-8e8e014e03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74AEC1-9607-406A-ADCE-5C72E44B70C6}">
  <ds:schemaRefs>
    <ds:schemaRef ds:uri="http://schemas.microsoft.com/sharepoint/v3/contenttype/forms"/>
  </ds:schemaRefs>
</ds:datastoreItem>
</file>

<file path=customXml/itemProps2.xml><?xml version="1.0" encoding="utf-8"?>
<ds:datastoreItem xmlns:ds="http://schemas.openxmlformats.org/officeDocument/2006/customXml" ds:itemID="{82A91998-AF28-4871-8AF5-C5CE2EB8F86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968DEC8-9D7F-4B7C-B0D3-88F1519834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48738c-23a5-4f4b-9292-8e8e014e03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1512</Words>
  <Application>Microsoft Office PowerPoint</Application>
  <PresentationFormat>Bildschirmpräsentation (16:9)</PresentationFormat>
  <Paragraphs>216</Paragraphs>
  <Slides>15</Slides>
  <Notes>9</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15</vt:i4>
      </vt:variant>
    </vt:vector>
  </HeadingPairs>
  <TitlesOfParts>
    <vt:vector size="25" baseType="lpstr">
      <vt:lpstr>Arial</vt:lpstr>
      <vt:lpstr>Avenir LT Std 35 Light</vt:lpstr>
      <vt:lpstr>Avenir LT Std 45 Book</vt:lpstr>
      <vt:lpstr>Avenir LT Std 55 Roman</vt:lpstr>
      <vt:lpstr>Avenir LT Std 65 Medium</vt:lpstr>
      <vt:lpstr>Calibri</vt:lpstr>
      <vt:lpstr>Lucida Grande</vt:lpstr>
      <vt:lpstr>Symbol</vt:lpstr>
      <vt:lpstr>Wingdings</vt:lpstr>
      <vt:lpstr>Office-Design</vt:lpstr>
      <vt:lpstr>Projekte, Lösungen, Partnerschaften</vt:lpstr>
      <vt:lpstr>Shaping the Future of Real Estate</vt:lpstr>
      <vt:lpstr>Creating added value Holistisch beraten, den Wandel anführen.</vt:lpstr>
      <vt:lpstr>PowerPoint-Präsentation</vt:lpstr>
      <vt:lpstr>PowerPoint-Präsentation</vt:lpstr>
      <vt:lpstr>PowerPoint-Präsentation</vt:lpstr>
      <vt:lpstr>Zahlen und Fakten 2024</vt:lpstr>
      <vt:lpstr>Referenzen</vt:lpstr>
      <vt:lpstr>Historie Wie wir wurden, wer wir sind.</vt:lpstr>
      <vt:lpstr>Mit digitaler Expertise zu innovativen Infrastrukturen</vt:lpstr>
      <vt:lpstr>Energie und Effizienz zusammendenken</vt:lpstr>
      <vt:lpstr>Digitale Transformation anführen</vt:lpstr>
      <vt:lpstr>Lösungsorientiert beraten, Handlungsräume gestalten</vt:lpstr>
      <vt:lpstr>TGA Generalplanung Umfassende Planungskompetenz aus einer Hand.</vt:lpstr>
      <vt:lpstr>Vielen Dank</vt:lpstr>
    </vt:vector>
  </TitlesOfParts>
  <Company>Gingco.Net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Danny Jahr</dc:creator>
  <cp:lastModifiedBy>Bartsch, Melanie</cp:lastModifiedBy>
  <cp:revision>629</cp:revision>
  <cp:lastPrinted>2019-10-22T14:14:28Z</cp:lastPrinted>
  <dcterms:created xsi:type="dcterms:W3CDTF">2017-06-21T08:30:21Z</dcterms:created>
  <dcterms:modified xsi:type="dcterms:W3CDTF">2024-07-15T12:34:28Z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0x010100E8914B7B3173984E93804922DEE95618</vt:lpwstr>
  </property>
  <property fmtid="{D5CDD505-2E9C-101B-9397-08002B2CF9AE}" pid="3" name="MSIP_Label_e94a1c0f-b04f-4c46-bd09-b45e31f5c74a_Enabled">
    <vt:lpwstr>true</vt:lpwstr>
  </property>
  <property fmtid="{D5CDD505-2E9C-101B-9397-08002B2CF9AE}" pid="4" name="MSIP_Label_e94a1c0f-b04f-4c46-bd09-b45e31f5c74a_SetDate">
    <vt:lpwstr>2024-07-15T07:16:16Z</vt:lpwstr>
  </property>
  <property fmtid="{D5CDD505-2E9C-101B-9397-08002B2CF9AE}" pid="5" name="MSIP_Label_e94a1c0f-b04f-4c46-bd09-b45e31f5c74a_Method">
    <vt:lpwstr>Standard</vt:lpwstr>
  </property>
  <property fmtid="{D5CDD505-2E9C-101B-9397-08002B2CF9AE}" pid="6" name="MSIP_Label_e94a1c0f-b04f-4c46-bd09-b45e31f5c74a_Name">
    <vt:lpwstr>Alle Mitarbeiter (uneingeschränkt)</vt:lpwstr>
  </property>
  <property fmtid="{D5CDD505-2E9C-101B-9397-08002B2CF9AE}" pid="7" name="MSIP_Label_e94a1c0f-b04f-4c46-bd09-b45e31f5c74a_SiteId">
    <vt:lpwstr>3512fa51-035e-4996-90f2-4b78fe8f9d18</vt:lpwstr>
  </property>
  <property fmtid="{D5CDD505-2E9C-101B-9397-08002B2CF9AE}" pid="8" name="MSIP_Label_e94a1c0f-b04f-4c46-bd09-b45e31f5c74a_ActionId">
    <vt:lpwstr>5bb15628-551d-458b-96f4-c3e4b78ad9d7</vt:lpwstr>
  </property>
  <property fmtid="{D5CDD505-2E9C-101B-9397-08002B2CF9AE}" pid="9" name="MSIP_Label_e94a1c0f-b04f-4c46-bd09-b45e31f5c74a_ContentBits">
    <vt:lpwstr>0</vt:lpwstr>
  </property>
</Properties>
</file>